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sldIdLst>
    <p:sldId id="256" r:id="rId2"/>
    <p:sldId id="27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4" r:id="rId20"/>
    <p:sldId id="275" r:id="rId21"/>
    <p:sldId id="276" r:id="rId22"/>
    <p:sldId id="277" r:id="rId23"/>
    <p:sldId id="278"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14"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609600" y="3699804"/>
            <a:ext cx="110744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609600" y="1433732"/>
            <a:ext cx="110744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951501"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78099"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053797" y="3526302"/>
            <a:ext cx="6096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sz="1800"/>
          </a:p>
        </p:txBody>
      </p:sp>
      <p:sp>
        <p:nvSpPr>
          <p:cNvPr id="15" name="Date Placeholder 14"/>
          <p:cNvSpPr>
            <a:spLocks noGrp="1"/>
          </p:cNvSpPr>
          <p:nvPr>
            <p:ph type="dt" sz="half" idx="10"/>
          </p:nvPr>
        </p:nvSpPr>
        <p:spPr/>
        <p:txBody>
          <a:bodyPr/>
          <a:lstStyle/>
          <a:p>
            <a:fld id="{566E57E7-7361-4C93-B82B-688229130A0F}" type="datetimeFigureOut">
              <a:rPr lang="en-US" smtClean="0"/>
              <a:pPr/>
              <a:t>19.11.2018</a:t>
            </a:fld>
            <a:endParaRPr lang="en-US"/>
          </a:p>
        </p:txBody>
      </p:sp>
      <p:sp>
        <p:nvSpPr>
          <p:cNvPr id="16" name="Slide Number Placeholder 15"/>
          <p:cNvSpPr>
            <a:spLocks noGrp="1"/>
          </p:cNvSpPr>
          <p:nvPr>
            <p:ph type="sldNum" sz="quarter" idx="11"/>
          </p:nvPr>
        </p:nvSpPr>
        <p:spPr/>
        <p:txBody>
          <a:bodyPr/>
          <a:lstStyle/>
          <a:p>
            <a:fld id="{1C433EF9-490D-4589-B7C3-489E0283396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6E57E7-7361-4C93-B82B-688229130A0F}" type="datetimeFigureOut">
              <a:rPr lang="en-US" smtClean="0"/>
              <a:pPr/>
              <a:t>19.11.2018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33EF9-490D-4589-B7C3-489E028339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6E57E7-7361-4C93-B82B-688229130A0F}" type="datetimeFigureOut">
              <a:rPr lang="en-US" smtClean="0"/>
              <a:pPr/>
              <a:t>19.11.2018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33EF9-490D-4589-B7C3-489E028339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524000"/>
            <a:ext cx="10972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66E57E7-7361-4C93-B82B-688229130A0F}" type="datetimeFigureOut">
              <a:rPr lang="en-US" smtClean="0"/>
              <a:pPr/>
              <a:t>19.11.2018</a:t>
            </a:fld>
            <a:endParaRPr lang="en-US"/>
          </a:p>
        </p:txBody>
      </p:sp>
      <p:sp>
        <p:nvSpPr>
          <p:cNvPr id="15" name="Slide Number Placeholder 14"/>
          <p:cNvSpPr>
            <a:spLocks noGrp="1"/>
          </p:cNvSpPr>
          <p:nvPr>
            <p:ph type="sldNum" sz="quarter" idx="15"/>
          </p:nvPr>
        </p:nvSpPr>
        <p:spPr/>
        <p:txBody>
          <a:bodyPr/>
          <a:lstStyle>
            <a:lvl1pPr algn="ctr">
              <a:defRPr/>
            </a:lvl1pPr>
          </a:lstStyle>
          <a:p>
            <a:fld id="{1C433EF9-490D-4589-B7C3-489E02833968}"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66E57E7-7361-4C93-B82B-688229130A0F}" type="datetimeFigureOut">
              <a:rPr lang="en-US" smtClean="0"/>
              <a:pPr/>
              <a:t>19.11.2018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33EF9-490D-4589-B7C3-489E02833968}" type="slidenum">
              <a:rPr lang="en-US" smtClean="0"/>
              <a:pPr/>
              <a:t>‹#›</a:t>
            </a:fld>
            <a:endParaRPr lang="en-US"/>
          </a:p>
        </p:txBody>
      </p:sp>
      <p:sp>
        <p:nvSpPr>
          <p:cNvPr id="2" name="Title 1"/>
          <p:cNvSpPr>
            <a:spLocks noGrp="1"/>
          </p:cNvSpPr>
          <p:nvPr>
            <p:ph type="title"/>
          </p:nvPr>
        </p:nvSpPr>
        <p:spPr>
          <a:xfrm>
            <a:off x="914400" y="3505200"/>
            <a:ext cx="105664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4958864"/>
            <a:ext cx="105664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914400" y="4916993"/>
            <a:ext cx="105664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66E57E7-7361-4C93-B82B-688229130A0F}" type="datetimeFigureOut">
              <a:rPr lang="en-US" smtClean="0"/>
              <a:pPr/>
              <a:t>19.11.2018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33EF9-490D-4589-B7C3-489E0283396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609600" y="1524000"/>
            <a:ext cx="5413248"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6197600" y="1524000"/>
            <a:ext cx="5413248"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C433EF9-490D-4589-B7C3-489E0283396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566E57E7-7361-4C93-B82B-688229130A0F}" type="datetimeFigureOut">
              <a:rPr lang="en-US" smtClean="0"/>
              <a:pPr/>
              <a:t>19.11.2018</a:t>
            </a:fld>
            <a:endParaRPr lang="en-US"/>
          </a:p>
        </p:txBody>
      </p:sp>
      <p:sp>
        <p:nvSpPr>
          <p:cNvPr id="3" name="Text Placeholder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609600" y="2201896"/>
            <a:ext cx="53848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6199717" y="2201896"/>
            <a:ext cx="53848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609600" y="155448"/>
            <a:ext cx="109728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750593"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9840"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6E57E7-7361-4C93-B82B-688229130A0F}" type="datetimeFigureOut">
              <a:rPr lang="en-US" smtClean="0"/>
              <a:pPr/>
              <a:t>19.11.2018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433EF9-490D-4589-B7C3-489E0283396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E57E7-7361-4C93-B82B-688229130A0F}" type="datetimeFigureOut">
              <a:rPr lang="en-US" smtClean="0"/>
              <a:pPr/>
              <a:t>19.11.2018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433EF9-490D-4589-B7C3-489E028339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609600" y="457200"/>
            <a:ext cx="83312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9042400" y="1600200"/>
            <a:ext cx="2645664"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9042400" y="457200"/>
            <a:ext cx="26416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66E57E7-7361-4C93-B82B-688229130A0F}" type="datetimeFigureOut">
              <a:rPr lang="en-US" smtClean="0"/>
              <a:pPr/>
              <a:t>19.11.2018</a:t>
            </a:fld>
            <a:endParaRPr lang="en-US"/>
          </a:p>
        </p:txBody>
      </p:sp>
      <p:sp>
        <p:nvSpPr>
          <p:cNvPr id="9" name="Slide Number Placeholder 8"/>
          <p:cNvSpPr>
            <a:spLocks noGrp="1"/>
          </p:cNvSpPr>
          <p:nvPr>
            <p:ph type="sldNum" sz="quarter" idx="15"/>
          </p:nvPr>
        </p:nvSpPr>
        <p:spPr/>
        <p:txBody>
          <a:bodyPr/>
          <a:lstStyle/>
          <a:p>
            <a:fld id="{1C433EF9-490D-4589-B7C3-489E02833968}"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9200" y="457200"/>
            <a:ext cx="2743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8839200" y="1600200"/>
            <a:ext cx="27432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566E57E7-7361-4C93-B82B-688229130A0F}" type="datetimeFigureOut">
              <a:rPr lang="en-US" smtClean="0"/>
              <a:pPr/>
              <a:t>19.11.2018</a:t>
            </a:fld>
            <a:endParaRPr lang="en-US"/>
          </a:p>
        </p:txBody>
      </p:sp>
      <p:sp>
        <p:nvSpPr>
          <p:cNvPr id="9" name="Slide Number Placeholder 8"/>
          <p:cNvSpPr>
            <a:spLocks noGrp="1"/>
          </p:cNvSpPr>
          <p:nvPr>
            <p:ph type="sldNum" sz="quarter" idx="11"/>
          </p:nvPr>
        </p:nvSpPr>
        <p:spPr/>
        <p:txBody>
          <a:bodyPr/>
          <a:lstStyle/>
          <a:p>
            <a:fld id="{1C433EF9-490D-4589-B7C3-489E0283396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609600" y="1447800"/>
            <a:ext cx="109728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7721600" y="6203667"/>
            <a:ext cx="3454400" cy="384048"/>
          </a:xfrm>
          <a:prstGeom prst="rect">
            <a:avLst/>
          </a:prstGeom>
        </p:spPr>
        <p:txBody>
          <a:bodyPr vert="horz" anchor="ctr" anchorCtr="0"/>
          <a:lstStyle>
            <a:lvl1pPr algn="l" eaLnBrk="1" latinLnBrk="0" hangingPunct="1">
              <a:defRPr kumimoji="0" sz="1200">
                <a:solidFill>
                  <a:schemeClr val="tx2"/>
                </a:solidFill>
              </a:defRPr>
            </a:lvl1pPr>
          </a:lstStyle>
          <a:p>
            <a:fld id="{566E57E7-7361-4C93-B82B-688229130A0F}" type="datetimeFigureOut">
              <a:rPr lang="en-US" smtClean="0"/>
              <a:pPr/>
              <a:t>19.11.2018</a:t>
            </a:fld>
            <a:endParaRPr lang="en-US"/>
          </a:p>
        </p:txBody>
      </p:sp>
      <p:sp>
        <p:nvSpPr>
          <p:cNvPr id="10" name="Footer Placeholder 9"/>
          <p:cNvSpPr>
            <a:spLocks noGrp="1"/>
          </p:cNvSpPr>
          <p:nvPr>
            <p:ph type="ftr" sz="quarter" idx="3"/>
          </p:nvPr>
        </p:nvSpPr>
        <p:spPr>
          <a:xfrm>
            <a:off x="2844800" y="6203667"/>
            <a:ext cx="47752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11214100" y="6181531"/>
            <a:ext cx="8128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C433EF9-490D-4589-B7C3-489E02833968}" type="slidenum">
              <a:rPr lang="en-US" smtClean="0"/>
              <a:pPr/>
              <a:t>‹#›</a:t>
            </a:fld>
            <a:endParaRPr lang="en-US"/>
          </a:p>
        </p:txBody>
      </p:sp>
      <p:sp>
        <p:nvSpPr>
          <p:cNvPr id="5" name="Title Placeholder 4"/>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062957"/>
            <a:ext cx="8458200" cy="1527282"/>
          </a:xfrm>
        </p:spPr>
        <p:txBody>
          <a:bodyPr>
            <a:normAutofit/>
          </a:bodyPr>
          <a:lstStyle/>
          <a:p>
            <a:r>
              <a:rPr lang="ka-GE" sz="2400" b="1" dirty="0">
                <a:solidFill>
                  <a:schemeClr val="bg1"/>
                </a:solidFill>
              </a:rPr>
              <a:t>ივანე </a:t>
            </a:r>
            <a:r>
              <a:rPr lang="en-US" sz="2400" b="1" dirty="0">
                <a:solidFill>
                  <a:schemeClr val="bg1"/>
                </a:solidFill>
              </a:rPr>
              <a:t> </a:t>
            </a:r>
            <a:r>
              <a:rPr lang="ka-GE" sz="2400" b="1" dirty="0">
                <a:solidFill>
                  <a:schemeClr val="bg1"/>
                </a:solidFill>
              </a:rPr>
              <a:t>ჯავახიშვილის  სახელობის </a:t>
            </a:r>
            <a:r>
              <a:rPr lang="en-US" sz="2400" b="1" dirty="0">
                <a:solidFill>
                  <a:schemeClr val="bg1"/>
                </a:solidFill>
              </a:rPr>
              <a:t> </a:t>
            </a:r>
            <a:r>
              <a:rPr lang="ka-GE" sz="2400" b="1" dirty="0">
                <a:solidFill>
                  <a:schemeClr val="bg1"/>
                </a:solidFill>
              </a:rPr>
              <a:t>თბილისის სახელმწიფო </a:t>
            </a:r>
            <a:r>
              <a:rPr lang="en-US" sz="2400" b="1" dirty="0">
                <a:solidFill>
                  <a:schemeClr val="bg1"/>
                </a:solidFill>
              </a:rPr>
              <a:t> </a:t>
            </a:r>
            <a:r>
              <a:rPr lang="ka-GE" sz="2400" b="1" dirty="0">
                <a:solidFill>
                  <a:schemeClr val="bg1"/>
                </a:solidFill>
              </a:rPr>
              <a:t>უნივერსიტეტის </a:t>
            </a:r>
            <a:r>
              <a:rPr lang="en-US" sz="2400" b="1" dirty="0">
                <a:solidFill>
                  <a:schemeClr val="bg1"/>
                </a:solidFill>
              </a:rPr>
              <a:t> </a:t>
            </a:r>
            <a:br>
              <a:rPr lang="en-US" sz="2400" b="1" dirty="0">
                <a:solidFill>
                  <a:schemeClr val="bg1"/>
                </a:solidFill>
              </a:rPr>
            </a:br>
            <a:r>
              <a:rPr lang="ka-GE" sz="2400" b="1" dirty="0">
                <a:solidFill>
                  <a:schemeClr val="bg1"/>
                </a:solidFill>
              </a:rPr>
              <a:t>ჰუმანიტარულ მეცნიერებათა </a:t>
            </a:r>
            <a:r>
              <a:rPr lang="en-US" sz="2400" b="1" dirty="0">
                <a:solidFill>
                  <a:schemeClr val="bg1"/>
                </a:solidFill>
              </a:rPr>
              <a:t> </a:t>
            </a:r>
            <a:r>
              <a:rPr lang="ka-GE" sz="2400" b="1" dirty="0">
                <a:solidFill>
                  <a:schemeClr val="bg1"/>
                </a:solidFill>
              </a:rPr>
              <a:t>ფაკულტეტი</a:t>
            </a:r>
          </a:p>
        </p:txBody>
      </p:sp>
      <p:sp>
        <p:nvSpPr>
          <p:cNvPr id="35841" name="Rectangle 1"/>
          <p:cNvSpPr>
            <a:spLocks noChangeArrowheads="1"/>
          </p:cNvSpPr>
          <p:nvPr/>
        </p:nvSpPr>
        <p:spPr bwMode="auto">
          <a:xfrm>
            <a:off x="1219200" y="5195628"/>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ka-GE" sz="2800" dirty="0">
                <a:solidFill>
                  <a:schemeClr val="bg1"/>
                </a:solidFill>
                <a:effectLst>
                  <a:outerShdw blurRad="38100" dist="38100" dir="2700000" algn="tl">
                    <a:srgbClr val="000000">
                      <a:alpha val="43137"/>
                    </a:srgbClr>
                  </a:outerShdw>
                </a:effectLst>
                <a:latin typeface="Sylfaen" pitchFamily="18" charset="0"/>
                <a:ea typeface="Calibri" pitchFamily="34" charset="0"/>
                <a:cs typeface="Times New Roman" pitchFamily="18" charset="0"/>
              </a:rPr>
              <a:t>მარინე კობეშავიძე</a:t>
            </a:r>
          </a:p>
          <a:p>
            <a:pPr algn="ctr" fontAlgn="base">
              <a:spcBef>
                <a:spcPct val="0"/>
              </a:spcBef>
              <a:spcAft>
                <a:spcPct val="0"/>
              </a:spcAft>
            </a:pPr>
            <a:r>
              <a:rPr lang="ka-GE" sz="2800" dirty="0">
                <a:solidFill>
                  <a:schemeClr val="bg1"/>
                </a:solidFill>
                <a:effectLst>
                  <a:outerShdw blurRad="38100" dist="38100" dir="2700000" algn="tl">
                    <a:srgbClr val="000000">
                      <a:alpha val="43137"/>
                    </a:srgbClr>
                  </a:outerShdw>
                </a:effectLst>
                <a:latin typeface="Sylfaen" pitchFamily="18" charset="0"/>
                <a:ea typeface="Calibri" pitchFamily="34" charset="0"/>
                <a:cs typeface="Times New Roman" pitchFamily="18" charset="0"/>
              </a:rPr>
              <a:t>2018 </a:t>
            </a:r>
            <a:endParaRPr lang="ka-GE" sz="28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175" y="396046"/>
            <a:ext cx="2381250" cy="23526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517302"/>
            <a:ext cx="5005316" cy="192504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ChangeArrowheads="1"/>
          </p:cNvSpPr>
          <p:nvPr/>
        </p:nvSpPr>
        <p:spPr bwMode="auto">
          <a:xfrm>
            <a:off x="990600" y="581054"/>
            <a:ext cx="10210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ka-GE" altLang="en-US" sz="1200" dirty="0">
                <a:latin typeface="Sylfaen" panose="010A0502050306030303" pitchFamily="18" charset="0"/>
              </a:rPr>
              <a:t>წარმოგიდგენთ ესპანურ ანბანს და ბგერების წარმოთქმის ფონეტიკურ წესებს:</a:t>
            </a:r>
          </a:p>
          <a:p>
            <a:pPr algn="ctr" defTabSz="914400" eaLnBrk="0" fontAlgn="base" hangingPunct="0">
              <a:spcBef>
                <a:spcPct val="0"/>
              </a:spcBef>
              <a:spcAft>
                <a:spcPct val="0"/>
              </a:spcAft>
            </a:pPr>
            <a:r>
              <a:rPr lang="ka-GE" altLang="en-US" sz="1200" b="1" dirty="0">
                <a:latin typeface="Sylfaen" panose="010A0502050306030303" pitchFamily="18" charset="0"/>
                <a:ea typeface="Calibri" panose="020F0502020204030204" pitchFamily="34" charset="0"/>
                <a:cs typeface="Times New Roman" panose="02020603050405020304" pitchFamily="18" charset="0"/>
              </a:rPr>
              <a:t>ესპანური ენის ხმოვნები</a:t>
            </a:r>
            <a:endParaRPr lang="en-US" altLang="en-US" sz="1200" dirty="0"/>
          </a:p>
          <a:p>
            <a:pPr algn="ctr" defTabSz="914400" eaLnBrk="0" fontAlgn="base" hangingPunct="0">
              <a:spcBef>
                <a:spcPct val="0"/>
              </a:spcBef>
              <a:spcAft>
                <a:spcPct val="0"/>
              </a:spcAft>
            </a:pPr>
            <a:r>
              <a:rPr lang="en-US" altLang="en-US" sz="1200" dirty="0">
                <a:latin typeface="Arial" panose="020B0604020202020204" pitchFamily="34" charset="0"/>
              </a:rPr>
              <a:t/>
            </a:r>
            <a:br>
              <a:rPr lang="en-US" altLang="en-US" sz="1200" dirty="0">
                <a:latin typeface="Arial" panose="020B0604020202020204" pitchFamily="34" charset="0"/>
              </a:rPr>
            </a:br>
            <a:endParaRPr lang="en-US" altLang="en-US" sz="1200" dirty="0">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88102935"/>
              </p:ext>
            </p:extLst>
          </p:nvPr>
        </p:nvGraphicFramePr>
        <p:xfrm>
          <a:off x="1676400" y="1143000"/>
          <a:ext cx="8382000" cy="5429696"/>
        </p:xfrm>
        <a:graphic>
          <a:graphicData uri="http://schemas.openxmlformats.org/drawingml/2006/table">
            <a:tbl>
              <a:tblPr firstRow="1" firstCol="1" bandRow="1">
                <a:tableStyleId>{5C22544A-7EE6-4342-B048-85BDC9FD1C3A}</a:tableStyleId>
              </a:tblPr>
              <a:tblGrid>
                <a:gridCol w="3886200"/>
                <a:gridCol w="3124200"/>
                <a:gridCol w="762000"/>
                <a:gridCol w="609600"/>
              </a:tblGrid>
              <a:tr h="178556">
                <a:tc>
                  <a:txBody>
                    <a:bodyPr/>
                    <a:lstStyle/>
                    <a:p>
                      <a:pPr algn="ctr">
                        <a:lnSpc>
                          <a:spcPct val="107000"/>
                        </a:lnSpc>
                        <a:spcAft>
                          <a:spcPts val="0"/>
                        </a:spcAft>
                      </a:pPr>
                      <a:r>
                        <a:rPr lang="es-ES" sz="900" dirty="0">
                          <a:effectLst/>
                        </a:rPr>
                        <a:t>Fonema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1271" marR="31271" marT="0" marB="0"/>
                </a:tc>
                <a:tc>
                  <a:txBody>
                    <a:bodyPr/>
                    <a:lstStyle/>
                    <a:p>
                      <a:pPr algn="ctr">
                        <a:lnSpc>
                          <a:spcPct val="107000"/>
                        </a:lnSpc>
                        <a:spcAft>
                          <a:spcPts val="0"/>
                        </a:spcAft>
                      </a:pPr>
                      <a:r>
                        <a:rPr lang="es-ES" sz="900" dirty="0">
                          <a:effectLst/>
                        </a:rPr>
                        <a:t>Alófono</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1271" marR="31271" marT="0" marB="0"/>
                </a:tc>
                <a:tc>
                  <a:txBody>
                    <a:bodyPr/>
                    <a:lstStyle/>
                    <a:p>
                      <a:pPr algn="ctr">
                        <a:lnSpc>
                          <a:spcPct val="107000"/>
                        </a:lnSpc>
                        <a:spcAft>
                          <a:spcPts val="0"/>
                        </a:spcAft>
                      </a:pPr>
                      <a:r>
                        <a:rPr lang="es-ES" sz="900" dirty="0">
                          <a:effectLst/>
                        </a:rPr>
                        <a:t>Grafema (ortografía)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1271" marR="31271" marT="0" marB="0"/>
                </a:tc>
                <a:tc>
                  <a:txBody>
                    <a:bodyPr/>
                    <a:lstStyle/>
                    <a:p>
                      <a:pPr algn="ctr">
                        <a:lnSpc>
                          <a:spcPct val="107000"/>
                        </a:lnSpc>
                        <a:spcAft>
                          <a:spcPts val="0"/>
                        </a:spcAft>
                      </a:pPr>
                      <a:r>
                        <a:rPr lang="es-ES" sz="900" dirty="0">
                          <a:effectLst/>
                        </a:rPr>
                        <a:t>Ejemplos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1271" marR="31271" marT="0" marB="0"/>
                </a:tc>
              </a:tr>
              <a:tr h="1088400">
                <a:tc>
                  <a:txBody>
                    <a:bodyPr/>
                    <a:lstStyle/>
                    <a:p>
                      <a:pPr algn="ctr">
                        <a:lnSpc>
                          <a:spcPct val="107000"/>
                        </a:lnSpc>
                        <a:spcAft>
                          <a:spcPts val="0"/>
                        </a:spcAft>
                      </a:pPr>
                      <a:r>
                        <a:rPr lang="es-ES" sz="1000" dirty="0">
                          <a:effectLst/>
                        </a:rPr>
                        <a:t> </a:t>
                      </a:r>
                      <a:endParaRPr lang="en-US" sz="1000" dirty="0">
                        <a:effectLst/>
                      </a:endParaRPr>
                    </a:p>
                    <a:p>
                      <a:pPr algn="ctr">
                        <a:lnSpc>
                          <a:spcPct val="107000"/>
                        </a:lnSpc>
                        <a:spcAft>
                          <a:spcPts val="0"/>
                        </a:spcAft>
                      </a:pPr>
                      <a:r>
                        <a:rPr lang="ka-GE" sz="1000" dirty="0">
                          <a:effectLst/>
                        </a:rPr>
                        <a:t> </a:t>
                      </a:r>
                      <a:endParaRPr lang="en-US" sz="1000" dirty="0">
                        <a:effectLst/>
                      </a:endParaRPr>
                    </a:p>
                    <a:p>
                      <a:pPr algn="ctr">
                        <a:lnSpc>
                          <a:spcPct val="107000"/>
                        </a:lnSpc>
                        <a:spcAft>
                          <a:spcPts val="0"/>
                        </a:spcAft>
                      </a:pPr>
                      <a:r>
                        <a:rPr lang="ka-GE" sz="1000" dirty="0">
                          <a:effectLst/>
                        </a:rPr>
                        <a:t> </a:t>
                      </a:r>
                      <a:endParaRPr lang="en-US" sz="1000" dirty="0">
                        <a:effectLst/>
                      </a:endParaRPr>
                    </a:p>
                    <a:p>
                      <a:pPr>
                        <a:lnSpc>
                          <a:spcPct val="107000"/>
                        </a:lnSpc>
                        <a:spcAft>
                          <a:spcPts val="0"/>
                        </a:spcAft>
                      </a:pPr>
                      <a:r>
                        <a:rPr lang="ka-GE" sz="1000" dirty="0">
                          <a:effectLst/>
                        </a:rPr>
                        <a:t> </a:t>
                      </a:r>
                      <a:endParaRPr lang="en-US" sz="1000" dirty="0">
                        <a:effectLst/>
                      </a:endParaRPr>
                    </a:p>
                    <a:p>
                      <a:pPr algn="ctr">
                        <a:lnSpc>
                          <a:spcPct val="107000"/>
                        </a:lnSpc>
                        <a:spcAft>
                          <a:spcPts val="0"/>
                        </a:spcAft>
                      </a:pPr>
                      <a:r>
                        <a:rPr lang="ka-GE" sz="1000" dirty="0">
                          <a:effectLst/>
                        </a:rPr>
                        <a:t> </a:t>
                      </a:r>
                      <a:endParaRPr lang="en-US" sz="1000" dirty="0">
                        <a:effectLst/>
                      </a:endParaRPr>
                    </a:p>
                    <a:p>
                      <a:pPr algn="ctr">
                        <a:lnSpc>
                          <a:spcPct val="107000"/>
                        </a:lnSpc>
                        <a:spcAft>
                          <a:spcPts val="0"/>
                        </a:spcAft>
                      </a:pPr>
                      <a:r>
                        <a:rPr lang="es-ES" sz="1000" dirty="0">
                          <a:effectLst/>
                        </a:rPr>
                        <a:t>/i/</a:t>
                      </a:r>
                      <a:r>
                        <a:rPr lang="ka-GE" sz="1000" dirty="0">
                          <a:effectLst/>
                        </a:rPr>
                        <a:t> - მაღალი აწეულობის, წინა რიგის, დახურული</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71" marR="31271" marT="0" marB="0"/>
                </a:tc>
                <a:tc>
                  <a:txBody>
                    <a:bodyPr/>
                    <a:lstStyle/>
                    <a:p>
                      <a:pPr algn="ctr">
                        <a:lnSpc>
                          <a:spcPct val="107000"/>
                        </a:lnSpc>
                        <a:spcAft>
                          <a:spcPts val="0"/>
                        </a:spcAft>
                      </a:pPr>
                      <a:r>
                        <a:rPr lang="es-ES" sz="900" dirty="0">
                          <a:effectLst/>
                        </a:rPr>
                        <a:t>[ĩ] - </a:t>
                      </a:r>
                      <a:r>
                        <a:rPr lang="ka-GE" sz="900" dirty="0">
                          <a:effectLst/>
                        </a:rPr>
                        <a:t>ნაზალიზებული</a:t>
                      </a:r>
                      <a:endParaRPr lang="en-US" sz="900" dirty="0">
                        <a:effectLst/>
                      </a:endParaRPr>
                    </a:p>
                    <a:p>
                      <a:pPr algn="ctr">
                        <a:lnSpc>
                          <a:spcPct val="107000"/>
                        </a:lnSpc>
                        <a:spcAft>
                          <a:spcPts val="0"/>
                        </a:spcAft>
                      </a:pPr>
                      <a:r>
                        <a:rPr lang="ka-GE" sz="900" dirty="0">
                          <a:effectLst/>
                        </a:rPr>
                        <a:t> (ნაზალური თანხმოვნის წინ ან ნაზალებს შორის)</a:t>
                      </a:r>
                      <a:endParaRPr lang="en-US" sz="900" dirty="0">
                        <a:effectLst/>
                      </a:endParaRPr>
                    </a:p>
                    <a:p>
                      <a:pPr algn="ctr">
                        <a:lnSpc>
                          <a:spcPct val="107000"/>
                        </a:lnSpc>
                        <a:spcAft>
                          <a:spcPts val="0"/>
                        </a:spcAft>
                      </a:pPr>
                      <a:r>
                        <a:rPr lang="ka-GE" sz="900" dirty="0">
                          <a:effectLst/>
                        </a:rPr>
                        <a:t> </a:t>
                      </a:r>
                      <a:endParaRPr lang="en-US" sz="900" dirty="0">
                        <a:effectLst/>
                      </a:endParaRPr>
                    </a:p>
                    <a:p>
                      <a:pPr algn="ctr">
                        <a:lnSpc>
                          <a:spcPct val="107000"/>
                        </a:lnSpc>
                        <a:spcAft>
                          <a:spcPts val="0"/>
                        </a:spcAft>
                      </a:pPr>
                      <a:r>
                        <a:rPr lang="es-ES" sz="900" dirty="0">
                          <a:effectLst/>
                        </a:rPr>
                        <a:t>[̯i̯]</a:t>
                      </a:r>
                      <a:r>
                        <a:rPr lang="ka-GE" sz="900" dirty="0">
                          <a:effectLst/>
                        </a:rPr>
                        <a:t> - ნახევარხმოვანი  (დაღმავალი დიფთონგის მეორე ელემენტი)</a:t>
                      </a:r>
                      <a:endParaRPr lang="en-US" sz="900" dirty="0">
                        <a:effectLst/>
                      </a:endParaRPr>
                    </a:p>
                    <a:p>
                      <a:pPr algn="ctr">
                        <a:lnSpc>
                          <a:spcPct val="107000"/>
                        </a:lnSpc>
                        <a:spcAft>
                          <a:spcPts val="0"/>
                        </a:spcAft>
                      </a:pPr>
                      <a:r>
                        <a:rPr lang="ka-GE" sz="900" dirty="0">
                          <a:effectLst/>
                        </a:rPr>
                        <a:t> </a:t>
                      </a:r>
                      <a:endParaRPr lang="en-US" sz="900" dirty="0">
                        <a:effectLst/>
                      </a:endParaRPr>
                    </a:p>
                    <a:p>
                      <a:pPr algn="ctr">
                        <a:lnSpc>
                          <a:spcPct val="107000"/>
                        </a:lnSpc>
                        <a:spcAft>
                          <a:spcPts val="0"/>
                        </a:spcAft>
                      </a:pPr>
                      <a:r>
                        <a:rPr lang="es-ES" sz="900" dirty="0">
                          <a:effectLst/>
                        </a:rPr>
                        <a:t>[j]</a:t>
                      </a:r>
                      <a:r>
                        <a:rPr lang="ka-GE" sz="900" dirty="0">
                          <a:effectLst/>
                        </a:rPr>
                        <a:t> - ნახევართანხმოვანი (აღმავალი დიფთონგის პირველი ელემენტი)</a:t>
                      </a:r>
                      <a:endParaRPr lang="en-US" sz="900" dirty="0">
                        <a:effectLst/>
                      </a:endParaRPr>
                    </a:p>
                    <a:p>
                      <a:pPr algn="ctr">
                        <a:lnSpc>
                          <a:spcPct val="107000"/>
                        </a:lnSpc>
                        <a:spcAft>
                          <a:spcPts val="0"/>
                        </a:spcAft>
                      </a:pPr>
                      <a:r>
                        <a:rPr lang="ka-GE" sz="900" dirty="0">
                          <a:effectLst/>
                        </a:rPr>
                        <a:t> </a:t>
                      </a:r>
                      <a:endParaRPr lang="en-US" sz="900" dirty="0">
                        <a:effectLst/>
                      </a:endParaRPr>
                    </a:p>
                    <a:p>
                      <a:pPr algn="ctr">
                        <a:lnSpc>
                          <a:spcPct val="107000"/>
                        </a:lnSpc>
                        <a:spcAft>
                          <a:spcPts val="0"/>
                        </a:spcAft>
                      </a:pPr>
                      <a:r>
                        <a:rPr lang="es-ES" sz="900" dirty="0">
                          <a:effectLst/>
                        </a:rPr>
                        <a:t>[i]</a:t>
                      </a:r>
                      <a:r>
                        <a:rPr lang="ka-GE" sz="900" dirty="0">
                          <a:effectLst/>
                        </a:rPr>
                        <a:t> - დანარჩენ შემთხვევებში</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1271" marR="31271" marT="0" marB="0"/>
                </a:tc>
                <a:tc>
                  <a:txBody>
                    <a:bodyPr/>
                    <a:lstStyle/>
                    <a:p>
                      <a:pPr algn="ctr">
                        <a:lnSpc>
                          <a:spcPct val="107000"/>
                        </a:lnSpc>
                        <a:spcAft>
                          <a:spcPts val="0"/>
                        </a:spcAft>
                      </a:pPr>
                      <a:r>
                        <a:rPr lang="ka-GE" sz="900" dirty="0">
                          <a:effectLst/>
                        </a:rPr>
                        <a:t> </a:t>
                      </a:r>
                      <a:endParaRPr lang="en-US" sz="900" dirty="0">
                        <a:effectLst/>
                      </a:endParaRPr>
                    </a:p>
                    <a:p>
                      <a:pPr algn="ctr">
                        <a:lnSpc>
                          <a:spcPct val="107000"/>
                        </a:lnSpc>
                        <a:spcAft>
                          <a:spcPts val="0"/>
                        </a:spcAft>
                      </a:pPr>
                      <a:r>
                        <a:rPr lang="ka-GE" sz="900" dirty="0">
                          <a:effectLst/>
                        </a:rPr>
                        <a:t> </a:t>
                      </a:r>
                      <a:endParaRPr lang="en-US" sz="900" dirty="0">
                        <a:effectLst/>
                      </a:endParaRPr>
                    </a:p>
                    <a:p>
                      <a:pPr algn="ctr">
                        <a:lnSpc>
                          <a:spcPct val="107000"/>
                        </a:lnSpc>
                        <a:spcAft>
                          <a:spcPts val="0"/>
                        </a:spcAft>
                      </a:pPr>
                      <a:r>
                        <a:rPr lang="ka-GE" sz="900" dirty="0">
                          <a:effectLst/>
                        </a:rPr>
                        <a:t> </a:t>
                      </a:r>
                      <a:endParaRPr lang="en-US" sz="900" dirty="0">
                        <a:effectLst/>
                      </a:endParaRPr>
                    </a:p>
                    <a:p>
                      <a:pPr algn="ctr">
                        <a:lnSpc>
                          <a:spcPct val="107000"/>
                        </a:lnSpc>
                        <a:spcAft>
                          <a:spcPts val="0"/>
                        </a:spcAft>
                      </a:pPr>
                      <a:r>
                        <a:rPr lang="ka-GE" sz="900" dirty="0">
                          <a:effectLst/>
                        </a:rPr>
                        <a:t> </a:t>
                      </a:r>
                      <a:endParaRPr lang="en-US" sz="900" dirty="0">
                        <a:effectLst/>
                      </a:endParaRPr>
                    </a:p>
                    <a:p>
                      <a:pPr algn="ctr">
                        <a:lnSpc>
                          <a:spcPct val="107000"/>
                        </a:lnSpc>
                        <a:spcAft>
                          <a:spcPts val="0"/>
                        </a:spcAft>
                      </a:pPr>
                      <a:r>
                        <a:rPr lang="ka-GE" sz="900" dirty="0">
                          <a:effectLst/>
                        </a:rPr>
                        <a:t> </a:t>
                      </a:r>
                      <a:endParaRPr lang="en-US" sz="900" dirty="0">
                        <a:effectLst/>
                      </a:endParaRPr>
                    </a:p>
                    <a:p>
                      <a:pPr algn="ctr">
                        <a:lnSpc>
                          <a:spcPct val="107000"/>
                        </a:lnSpc>
                        <a:spcAft>
                          <a:spcPts val="0"/>
                        </a:spcAft>
                      </a:pPr>
                      <a:r>
                        <a:rPr lang="ka-GE" sz="900" dirty="0">
                          <a:effectLst/>
                        </a:rPr>
                        <a:t> </a:t>
                      </a:r>
                      <a:endParaRPr lang="en-US" sz="900" dirty="0">
                        <a:effectLst/>
                      </a:endParaRPr>
                    </a:p>
                    <a:p>
                      <a:pPr algn="ctr">
                        <a:lnSpc>
                          <a:spcPct val="107000"/>
                        </a:lnSpc>
                        <a:spcAft>
                          <a:spcPts val="0"/>
                        </a:spcAft>
                      </a:pPr>
                      <a:r>
                        <a:rPr lang="es-ES" sz="900" dirty="0">
                          <a:effectLst/>
                        </a:rPr>
                        <a:t>i</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1271" marR="31271" marT="0" marB="0"/>
                </a:tc>
                <a:tc>
                  <a:txBody>
                    <a:bodyPr/>
                    <a:lstStyle/>
                    <a:p>
                      <a:pPr>
                        <a:lnSpc>
                          <a:spcPct val="107000"/>
                        </a:lnSpc>
                        <a:spcAft>
                          <a:spcPts val="0"/>
                        </a:spcAft>
                      </a:pPr>
                      <a:r>
                        <a:rPr lang="es-E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1271" marR="31271" marT="0" marB="0"/>
                </a:tc>
              </a:tr>
              <a:tr h="446389">
                <a:tc>
                  <a:txBody>
                    <a:bodyPr/>
                    <a:lstStyle/>
                    <a:p>
                      <a:pPr>
                        <a:lnSpc>
                          <a:spcPct val="107000"/>
                        </a:lnSpc>
                        <a:spcAft>
                          <a:spcPts val="0"/>
                        </a:spcAft>
                      </a:pPr>
                      <a:r>
                        <a:rPr lang="ka-GE" sz="1000" dirty="0">
                          <a:effectLst/>
                        </a:rPr>
                        <a:t> </a:t>
                      </a:r>
                      <a:endParaRPr lang="en-US" sz="1000" dirty="0">
                        <a:effectLst/>
                      </a:endParaRPr>
                    </a:p>
                    <a:p>
                      <a:pPr algn="ctr">
                        <a:lnSpc>
                          <a:spcPct val="107000"/>
                        </a:lnSpc>
                        <a:spcAft>
                          <a:spcPts val="0"/>
                        </a:spcAft>
                      </a:pPr>
                      <a:r>
                        <a:rPr lang="ka-GE" sz="1000" dirty="0">
                          <a:effectLst/>
                        </a:rPr>
                        <a:t> </a:t>
                      </a:r>
                      <a:endParaRPr lang="en-US" sz="1000" dirty="0">
                        <a:effectLst/>
                      </a:endParaRPr>
                    </a:p>
                    <a:p>
                      <a:pPr algn="ctr">
                        <a:lnSpc>
                          <a:spcPct val="107000"/>
                        </a:lnSpc>
                        <a:spcAft>
                          <a:spcPts val="0"/>
                        </a:spcAft>
                      </a:pPr>
                      <a:r>
                        <a:rPr lang="es-ES" sz="1000" dirty="0">
                          <a:effectLst/>
                        </a:rPr>
                        <a:t>/e/</a:t>
                      </a:r>
                      <a:r>
                        <a:rPr lang="ka-GE" sz="1000" dirty="0">
                          <a:effectLst/>
                        </a:rPr>
                        <a:t> -საშუალო აწეულობის, წინა რიგის</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71" marR="31271" marT="0" marB="0"/>
                </a:tc>
                <a:tc>
                  <a:txBody>
                    <a:bodyPr/>
                    <a:lstStyle/>
                    <a:p>
                      <a:pPr algn="ctr">
                        <a:lnSpc>
                          <a:spcPct val="107000"/>
                        </a:lnSpc>
                        <a:spcAft>
                          <a:spcPts val="0"/>
                        </a:spcAft>
                      </a:pPr>
                      <a:r>
                        <a:rPr lang="es-ES" sz="900" dirty="0">
                          <a:effectLst/>
                        </a:rPr>
                        <a:t>[ẽ]</a:t>
                      </a:r>
                      <a:r>
                        <a:rPr lang="ka-GE" sz="900" dirty="0">
                          <a:effectLst/>
                        </a:rPr>
                        <a:t> - ნაზალიზებული</a:t>
                      </a:r>
                      <a:endParaRPr lang="en-US" sz="900" dirty="0">
                        <a:effectLst/>
                      </a:endParaRPr>
                    </a:p>
                    <a:p>
                      <a:pPr algn="ctr">
                        <a:lnSpc>
                          <a:spcPct val="107000"/>
                        </a:lnSpc>
                        <a:spcAft>
                          <a:spcPts val="0"/>
                        </a:spcAft>
                      </a:pPr>
                      <a:r>
                        <a:rPr lang="ka-GE" sz="900" dirty="0">
                          <a:effectLst/>
                        </a:rPr>
                        <a:t> (ნაზალური თანხმოვნის წინ ან ნაზალებს შორის)</a:t>
                      </a:r>
                      <a:endParaRPr lang="en-US" sz="900" dirty="0">
                        <a:effectLst/>
                      </a:endParaRPr>
                    </a:p>
                    <a:p>
                      <a:pPr algn="ctr">
                        <a:lnSpc>
                          <a:spcPct val="107000"/>
                        </a:lnSpc>
                        <a:spcAft>
                          <a:spcPts val="0"/>
                        </a:spcAft>
                      </a:pPr>
                      <a:r>
                        <a:rPr lang="ka-GE" sz="900" dirty="0">
                          <a:effectLst/>
                        </a:rPr>
                        <a:t> </a:t>
                      </a:r>
                      <a:endParaRPr lang="en-US" sz="900" dirty="0">
                        <a:effectLst/>
                      </a:endParaRPr>
                    </a:p>
                    <a:p>
                      <a:pPr algn="ctr">
                        <a:lnSpc>
                          <a:spcPct val="107000"/>
                        </a:lnSpc>
                        <a:spcAft>
                          <a:spcPts val="0"/>
                        </a:spcAft>
                      </a:pPr>
                      <a:r>
                        <a:rPr lang="es-ES" sz="900" dirty="0">
                          <a:effectLst/>
                        </a:rPr>
                        <a:t>[e]</a:t>
                      </a:r>
                      <a:r>
                        <a:rPr lang="ka-GE" sz="900" dirty="0">
                          <a:effectLst/>
                        </a:rPr>
                        <a:t> - დანარჩენ შემთხვევებში</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1271" marR="31271" marT="0" marB="0"/>
                </a:tc>
                <a:tc>
                  <a:txBody>
                    <a:bodyPr/>
                    <a:lstStyle/>
                    <a:p>
                      <a:pPr algn="ctr">
                        <a:lnSpc>
                          <a:spcPct val="107000"/>
                        </a:lnSpc>
                        <a:spcAft>
                          <a:spcPts val="0"/>
                        </a:spcAft>
                      </a:pPr>
                      <a:r>
                        <a:rPr lang="ka-GE" sz="900" dirty="0">
                          <a:effectLst/>
                        </a:rPr>
                        <a:t> </a:t>
                      </a:r>
                      <a:endParaRPr lang="en-US" sz="900" dirty="0">
                        <a:effectLst/>
                      </a:endParaRPr>
                    </a:p>
                    <a:p>
                      <a:pPr>
                        <a:lnSpc>
                          <a:spcPct val="107000"/>
                        </a:lnSpc>
                        <a:spcAft>
                          <a:spcPts val="0"/>
                        </a:spcAft>
                      </a:pPr>
                      <a:r>
                        <a:rPr lang="ka-GE" sz="900" dirty="0">
                          <a:effectLst/>
                        </a:rPr>
                        <a:t> </a:t>
                      </a:r>
                      <a:endParaRPr lang="en-US" sz="900" dirty="0">
                        <a:effectLst/>
                      </a:endParaRPr>
                    </a:p>
                    <a:p>
                      <a:pPr algn="ctr">
                        <a:lnSpc>
                          <a:spcPct val="107000"/>
                        </a:lnSpc>
                        <a:spcAft>
                          <a:spcPts val="0"/>
                        </a:spcAft>
                      </a:pPr>
                      <a:r>
                        <a:rPr lang="es-ES" sz="900" dirty="0">
                          <a:effectLst/>
                        </a:rPr>
                        <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1271" marR="31271" marT="0" marB="0"/>
                </a:tc>
                <a:tc>
                  <a:txBody>
                    <a:bodyPr/>
                    <a:lstStyle/>
                    <a:p>
                      <a:pPr>
                        <a:lnSpc>
                          <a:spcPct val="107000"/>
                        </a:lnSpc>
                        <a:spcAft>
                          <a:spcPts val="0"/>
                        </a:spcAft>
                      </a:pPr>
                      <a:r>
                        <a:rPr lang="es-E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1271" marR="31271" marT="0" marB="0"/>
                </a:tc>
              </a:tr>
              <a:tr h="535668">
                <a:tc>
                  <a:txBody>
                    <a:bodyPr/>
                    <a:lstStyle/>
                    <a:p>
                      <a:pPr>
                        <a:lnSpc>
                          <a:spcPct val="107000"/>
                        </a:lnSpc>
                        <a:spcAft>
                          <a:spcPts val="0"/>
                        </a:spcAft>
                      </a:pPr>
                      <a:r>
                        <a:rPr lang="ka-GE" sz="1000" dirty="0">
                          <a:effectLst/>
                        </a:rPr>
                        <a:t> </a:t>
                      </a:r>
                      <a:endParaRPr lang="en-US" sz="1000" dirty="0">
                        <a:effectLst/>
                      </a:endParaRPr>
                    </a:p>
                    <a:p>
                      <a:pPr algn="ctr">
                        <a:lnSpc>
                          <a:spcPct val="107000"/>
                        </a:lnSpc>
                        <a:spcAft>
                          <a:spcPts val="0"/>
                        </a:spcAft>
                      </a:pPr>
                      <a:r>
                        <a:rPr lang="ka-GE" sz="1000" dirty="0">
                          <a:effectLst/>
                        </a:rPr>
                        <a:t> </a:t>
                      </a:r>
                      <a:endParaRPr lang="en-US" sz="1000" dirty="0">
                        <a:effectLst/>
                      </a:endParaRPr>
                    </a:p>
                    <a:p>
                      <a:pPr algn="ctr">
                        <a:lnSpc>
                          <a:spcPct val="107000"/>
                        </a:lnSpc>
                        <a:spcAft>
                          <a:spcPts val="0"/>
                        </a:spcAft>
                      </a:pPr>
                      <a:r>
                        <a:rPr lang="es-ES" sz="1000" dirty="0">
                          <a:effectLst/>
                        </a:rPr>
                        <a:t>/a/ - </a:t>
                      </a:r>
                      <a:r>
                        <a:rPr lang="ka-GE" sz="1000" dirty="0">
                          <a:effectLst/>
                        </a:rPr>
                        <a:t>დაბალი აწეულობის, შუა რიგის, ღია</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71" marR="31271" marT="0" marB="0"/>
                </a:tc>
                <a:tc>
                  <a:txBody>
                    <a:bodyPr/>
                    <a:lstStyle/>
                    <a:p>
                      <a:pPr algn="ctr">
                        <a:lnSpc>
                          <a:spcPct val="107000"/>
                        </a:lnSpc>
                        <a:spcAft>
                          <a:spcPts val="0"/>
                        </a:spcAft>
                      </a:pPr>
                      <a:r>
                        <a:rPr lang="es-ES" sz="900" dirty="0">
                          <a:effectLst/>
                        </a:rPr>
                        <a:t>[ã]</a:t>
                      </a:r>
                      <a:r>
                        <a:rPr lang="ka-GE" sz="900" dirty="0">
                          <a:effectLst/>
                        </a:rPr>
                        <a:t>- ნაზალიზებული </a:t>
                      </a:r>
                      <a:endParaRPr lang="en-US" sz="900" dirty="0">
                        <a:effectLst/>
                      </a:endParaRPr>
                    </a:p>
                    <a:p>
                      <a:pPr algn="ctr">
                        <a:lnSpc>
                          <a:spcPct val="107000"/>
                        </a:lnSpc>
                        <a:spcAft>
                          <a:spcPts val="0"/>
                        </a:spcAft>
                      </a:pPr>
                      <a:r>
                        <a:rPr lang="ka-GE" sz="900" dirty="0">
                          <a:effectLst/>
                        </a:rPr>
                        <a:t>(ნაზალური თანხმოვნის წინ ან ნაზალებს შორის)</a:t>
                      </a:r>
                      <a:endParaRPr lang="en-US" sz="900" dirty="0">
                        <a:effectLst/>
                      </a:endParaRPr>
                    </a:p>
                    <a:p>
                      <a:pPr algn="ctr">
                        <a:lnSpc>
                          <a:spcPct val="107000"/>
                        </a:lnSpc>
                        <a:spcAft>
                          <a:spcPts val="0"/>
                        </a:spcAft>
                      </a:pPr>
                      <a:r>
                        <a:rPr lang="es-ES" sz="900" dirty="0">
                          <a:effectLst/>
                        </a:rPr>
                        <a:t> </a:t>
                      </a:r>
                      <a:endParaRPr lang="en-US" sz="900" dirty="0">
                        <a:effectLst/>
                      </a:endParaRPr>
                    </a:p>
                    <a:p>
                      <a:pPr algn="ctr">
                        <a:lnSpc>
                          <a:spcPct val="107000"/>
                        </a:lnSpc>
                        <a:spcAft>
                          <a:spcPts val="0"/>
                        </a:spcAft>
                      </a:pPr>
                      <a:r>
                        <a:rPr lang="es-ES" sz="900" dirty="0">
                          <a:effectLst/>
                        </a:rPr>
                        <a:t>[a]</a:t>
                      </a:r>
                      <a:r>
                        <a:rPr lang="ka-GE" sz="900" dirty="0">
                          <a:effectLst/>
                        </a:rPr>
                        <a:t> - დანარჩენ შემთხვევებში</a:t>
                      </a:r>
                      <a:endParaRPr lang="en-US" sz="900" dirty="0">
                        <a:effectLst/>
                      </a:endParaRPr>
                    </a:p>
                    <a:p>
                      <a:pPr>
                        <a:lnSpc>
                          <a:spcPct val="107000"/>
                        </a:lnSpc>
                        <a:spcAft>
                          <a:spcPts val="0"/>
                        </a:spcAft>
                      </a:pPr>
                      <a:r>
                        <a:rPr lang="es-E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1271" marR="31271" marT="0" marB="0"/>
                </a:tc>
                <a:tc>
                  <a:txBody>
                    <a:bodyPr/>
                    <a:lstStyle/>
                    <a:p>
                      <a:pPr>
                        <a:lnSpc>
                          <a:spcPct val="107000"/>
                        </a:lnSpc>
                        <a:spcAft>
                          <a:spcPts val="0"/>
                        </a:spcAft>
                      </a:pPr>
                      <a:r>
                        <a:rPr lang="ka-GE" sz="900" dirty="0">
                          <a:effectLst/>
                        </a:rPr>
                        <a:t> </a:t>
                      </a:r>
                      <a:endParaRPr lang="en-US" sz="900" dirty="0">
                        <a:effectLst/>
                      </a:endParaRPr>
                    </a:p>
                    <a:p>
                      <a:pPr>
                        <a:lnSpc>
                          <a:spcPct val="107000"/>
                        </a:lnSpc>
                        <a:spcAft>
                          <a:spcPts val="0"/>
                        </a:spcAft>
                      </a:pPr>
                      <a:r>
                        <a:rPr lang="ka-GE" sz="900" dirty="0">
                          <a:effectLst/>
                        </a:rPr>
                        <a:t> </a:t>
                      </a:r>
                      <a:endParaRPr lang="en-US" sz="900" dirty="0">
                        <a:effectLst/>
                      </a:endParaRPr>
                    </a:p>
                    <a:p>
                      <a:pPr algn="ctr">
                        <a:lnSpc>
                          <a:spcPct val="107000"/>
                        </a:lnSpc>
                        <a:spcAft>
                          <a:spcPts val="0"/>
                        </a:spcAft>
                      </a:pPr>
                      <a:r>
                        <a:rPr lang="es-ES" sz="900" dirty="0">
                          <a:effectLst/>
                        </a:rPr>
                        <a:t>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1271" marR="31271" marT="0" marB="0"/>
                </a:tc>
                <a:tc>
                  <a:txBody>
                    <a:bodyPr/>
                    <a:lstStyle/>
                    <a:p>
                      <a:pPr>
                        <a:lnSpc>
                          <a:spcPct val="107000"/>
                        </a:lnSpc>
                        <a:spcAft>
                          <a:spcPts val="0"/>
                        </a:spcAft>
                      </a:pPr>
                      <a:r>
                        <a:rPr lang="es-E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1271" marR="31271" marT="0" marB="0"/>
                </a:tc>
              </a:tr>
              <a:tr h="535668">
                <a:tc>
                  <a:txBody>
                    <a:bodyPr/>
                    <a:lstStyle/>
                    <a:p>
                      <a:pPr>
                        <a:lnSpc>
                          <a:spcPct val="107000"/>
                        </a:lnSpc>
                        <a:spcAft>
                          <a:spcPts val="0"/>
                        </a:spcAft>
                      </a:pPr>
                      <a:r>
                        <a:rPr lang="ka-GE" sz="1000" dirty="0">
                          <a:effectLst/>
                        </a:rPr>
                        <a:t> </a:t>
                      </a:r>
                      <a:endParaRPr lang="en-US" sz="1000" dirty="0">
                        <a:effectLst/>
                      </a:endParaRPr>
                    </a:p>
                    <a:p>
                      <a:pPr algn="ctr">
                        <a:lnSpc>
                          <a:spcPct val="107000"/>
                        </a:lnSpc>
                        <a:spcAft>
                          <a:spcPts val="0"/>
                        </a:spcAft>
                      </a:pPr>
                      <a:r>
                        <a:rPr lang="ka-GE" sz="1000" dirty="0">
                          <a:effectLst/>
                        </a:rPr>
                        <a:t> </a:t>
                      </a:r>
                      <a:endParaRPr lang="en-US" sz="1000" dirty="0">
                        <a:effectLst/>
                      </a:endParaRPr>
                    </a:p>
                    <a:p>
                      <a:pPr algn="ctr">
                        <a:lnSpc>
                          <a:spcPct val="107000"/>
                        </a:lnSpc>
                        <a:spcAft>
                          <a:spcPts val="0"/>
                        </a:spcAft>
                      </a:pPr>
                      <a:r>
                        <a:rPr lang="es-ES" sz="1000" dirty="0">
                          <a:effectLst/>
                        </a:rPr>
                        <a:t>/o/</a:t>
                      </a:r>
                      <a:r>
                        <a:rPr lang="ka-GE" sz="1000" dirty="0">
                          <a:effectLst/>
                        </a:rPr>
                        <a:t> -საშუალო აწეულობის, უკანა რიგის</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71" marR="31271" marT="0" marB="0"/>
                </a:tc>
                <a:tc>
                  <a:txBody>
                    <a:bodyPr/>
                    <a:lstStyle/>
                    <a:p>
                      <a:pPr algn="ctr">
                        <a:lnSpc>
                          <a:spcPct val="107000"/>
                        </a:lnSpc>
                        <a:spcAft>
                          <a:spcPts val="0"/>
                        </a:spcAft>
                      </a:pPr>
                      <a:r>
                        <a:rPr lang="es-ES" sz="900" dirty="0">
                          <a:effectLst/>
                        </a:rPr>
                        <a:t>[õ]</a:t>
                      </a:r>
                      <a:r>
                        <a:rPr lang="ka-GE" sz="900" dirty="0">
                          <a:effectLst/>
                        </a:rPr>
                        <a:t> - ნაზალიზებული</a:t>
                      </a:r>
                      <a:endParaRPr lang="en-US" sz="900" dirty="0">
                        <a:effectLst/>
                      </a:endParaRPr>
                    </a:p>
                    <a:p>
                      <a:pPr algn="ctr">
                        <a:lnSpc>
                          <a:spcPct val="107000"/>
                        </a:lnSpc>
                        <a:spcAft>
                          <a:spcPts val="0"/>
                        </a:spcAft>
                      </a:pPr>
                      <a:r>
                        <a:rPr lang="ka-GE" sz="900" dirty="0">
                          <a:effectLst/>
                        </a:rPr>
                        <a:t> (ნაზალური თანხმოვნის წინ ან ნაზალებს შორის)</a:t>
                      </a:r>
                      <a:endParaRPr lang="en-US" sz="900" dirty="0">
                        <a:effectLst/>
                      </a:endParaRPr>
                    </a:p>
                    <a:p>
                      <a:pPr>
                        <a:lnSpc>
                          <a:spcPct val="107000"/>
                        </a:lnSpc>
                        <a:spcAft>
                          <a:spcPts val="0"/>
                        </a:spcAft>
                      </a:pPr>
                      <a:r>
                        <a:rPr lang="ka-GE" sz="900" dirty="0">
                          <a:effectLst/>
                        </a:rPr>
                        <a:t>  </a:t>
                      </a:r>
                      <a:endParaRPr lang="en-US" sz="900" dirty="0">
                        <a:effectLst/>
                      </a:endParaRPr>
                    </a:p>
                    <a:p>
                      <a:pPr algn="ctr">
                        <a:lnSpc>
                          <a:spcPct val="107000"/>
                        </a:lnSpc>
                        <a:spcAft>
                          <a:spcPts val="0"/>
                        </a:spcAft>
                      </a:pPr>
                      <a:r>
                        <a:rPr lang="es-ES" sz="900" dirty="0">
                          <a:effectLst/>
                        </a:rPr>
                        <a:t>[o]</a:t>
                      </a:r>
                      <a:r>
                        <a:rPr lang="ka-GE" sz="900" dirty="0">
                          <a:effectLst/>
                        </a:rPr>
                        <a:t> - დანარჩენ შემთხვევებში</a:t>
                      </a:r>
                      <a:endParaRPr lang="en-US" sz="900" dirty="0">
                        <a:effectLst/>
                      </a:endParaRPr>
                    </a:p>
                    <a:p>
                      <a:pPr algn="ctr">
                        <a:lnSpc>
                          <a:spcPct val="107000"/>
                        </a:lnSpc>
                        <a:spcAft>
                          <a:spcPts val="0"/>
                        </a:spcAft>
                      </a:pPr>
                      <a:r>
                        <a:rPr lang="es-E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1271" marR="31271" marT="0" marB="0"/>
                </a:tc>
                <a:tc>
                  <a:txBody>
                    <a:bodyPr/>
                    <a:lstStyle/>
                    <a:p>
                      <a:pPr algn="ctr">
                        <a:lnSpc>
                          <a:spcPct val="107000"/>
                        </a:lnSpc>
                        <a:spcAft>
                          <a:spcPts val="0"/>
                        </a:spcAft>
                      </a:pPr>
                      <a:r>
                        <a:rPr lang="ka-GE" sz="900" dirty="0">
                          <a:effectLst/>
                        </a:rPr>
                        <a:t> </a:t>
                      </a:r>
                      <a:endParaRPr lang="en-US" sz="900" dirty="0">
                        <a:effectLst/>
                      </a:endParaRPr>
                    </a:p>
                    <a:p>
                      <a:pPr>
                        <a:lnSpc>
                          <a:spcPct val="107000"/>
                        </a:lnSpc>
                        <a:spcAft>
                          <a:spcPts val="0"/>
                        </a:spcAft>
                      </a:pPr>
                      <a:r>
                        <a:rPr lang="ka-GE" sz="900" dirty="0">
                          <a:effectLst/>
                        </a:rPr>
                        <a:t> </a:t>
                      </a:r>
                      <a:endParaRPr lang="en-US" sz="900" dirty="0">
                        <a:effectLst/>
                      </a:endParaRPr>
                    </a:p>
                    <a:p>
                      <a:pPr algn="ctr">
                        <a:lnSpc>
                          <a:spcPct val="107000"/>
                        </a:lnSpc>
                        <a:spcAft>
                          <a:spcPts val="0"/>
                        </a:spcAft>
                      </a:pPr>
                      <a:r>
                        <a:rPr lang="es-ES" sz="900" dirty="0">
                          <a:effectLst/>
                        </a:rPr>
                        <a:t>o</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1271" marR="31271" marT="0" marB="0"/>
                </a:tc>
                <a:tc>
                  <a:txBody>
                    <a:bodyPr/>
                    <a:lstStyle/>
                    <a:p>
                      <a:pPr>
                        <a:lnSpc>
                          <a:spcPct val="107000"/>
                        </a:lnSpc>
                        <a:spcAft>
                          <a:spcPts val="0"/>
                        </a:spcAft>
                      </a:pPr>
                      <a:r>
                        <a:rPr lang="es-E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1271" marR="31271" marT="0" marB="0"/>
                </a:tc>
              </a:tr>
              <a:tr h="1160612">
                <a:tc>
                  <a:txBody>
                    <a:bodyPr/>
                    <a:lstStyle/>
                    <a:p>
                      <a:pPr algn="ctr">
                        <a:lnSpc>
                          <a:spcPct val="107000"/>
                        </a:lnSpc>
                        <a:spcAft>
                          <a:spcPts val="0"/>
                        </a:spcAft>
                      </a:pPr>
                      <a:r>
                        <a:rPr lang="ka-GE" sz="1000" dirty="0">
                          <a:effectLst/>
                        </a:rPr>
                        <a:t> </a:t>
                      </a:r>
                      <a:endParaRPr lang="en-US" sz="1000" dirty="0">
                        <a:effectLst/>
                      </a:endParaRPr>
                    </a:p>
                    <a:p>
                      <a:pPr algn="ctr">
                        <a:lnSpc>
                          <a:spcPct val="107000"/>
                        </a:lnSpc>
                        <a:spcAft>
                          <a:spcPts val="0"/>
                        </a:spcAft>
                      </a:pPr>
                      <a:r>
                        <a:rPr lang="ka-GE" sz="1000" dirty="0">
                          <a:effectLst/>
                        </a:rPr>
                        <a:t> </a:t>
                      </a:r>
                      <a:endParaRPr lang="en-US" sz="1000" dirty="0">
                        <a:effectLst/>
                      </a:endParaRPr>
                    </a:p>
                    <a:p>
                      <a:pPr algn="ctr">
                        <a:lnSpc>
                          <a:spcPct val="107000"/>
                        </a:lnSpc>
                        <a:spcAft>
                          <a:spcPts val="0"/>
                        </a:spcAft>
                      </a:pPr>
                      <a:r>
                        <a:rPr lang="ka-GE" sz="1000" dirty="0">
                          <a:effectLst/>
                        </a:rPr>
                        <a:t> </a:t>
                      </a:r>
                      <a:endParaRPr lang="en-US" sz="1000" dirty="0">
                        <a:effectLst/>
                      </a:endParaRPr>
                    </a:p>
                    <a:p>
                      <a:pPr algn="ctr">
                        <a:lnSpc>
                          <a:spcPct val="107000"/>
                        </a:lnSpc>
                        <a:spcAft>
                          <a:spcPts val="0"/>
                        </a:spcAft>
                      </a:pPr>
                      <a:r>
                        <a:rPr lang="ka-GE" sz="1000" dirty="0">
                          <a:effectLst/>
                        </a:rPr>
                        <a:t> </a:t>
                      </a:r>
                      <a:endParaRPr lang="en-US" sz="1000" dirty="0">
                        <a:effectLst/>
                      </a:endParaRPr>
                    </a:p>
                    <a:p>
                      <a:pPr algn="ctr">
                        <a:lnSpc>
                          <a:spcPct val="107000"/>
                        </a:lnSpc>
                        <a:spcAft>
                          <a:spcPts val="0"/>
                        </a:spcAft>
                      </a:pPr>
                      <a:r>
                        <a:rPr lang="ka-GE" sz="1000" dirty="0">
                          <a:effectLst/>
                        </a:rPr>
                        <a:t> </a:t>
                      </a:r>
                      <a:endParaRPr lang="en-US" sz="1000" dirty="0">
                        <a:effectLst/>
                      </a:endParaRPr>
                    </a:p>
                    <a:p>
                      <a:pPr algn="ctr">
                        <a:lnSpc>
                          <a:spcPct val="107000"/>
                        </a:lnSpc>
                        <a:spcAft>
                          <a:spcPts val="0"/>
                        </a:spcAft>
                      </a:pPr>
                      <a:r>
                        <a:rPr lang="es-ES" sz="1000" dirty="0">
                          <a:effectLst/>
                        </a:rPr>
                        <a:t>/u/</a:t>
                      </a:r>
                      <a:r>
                        <a:rPr lang="ka-GE" sz="1000" dirty="0">
                          <a:effectLst/>
                        </a:rPr>
                        <a:t> - მაღალი აწეულობის უკანა რიგის, დახურული</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71" marR="31271" marT="0" marB="0"/>
                </a:tc>
                <a:tc>
                  <a:txBody>
                    <a:bodyPr/>
                    <a:lstStyle/>
                    <a:p>
                      <a:pPr algn="ctr">
                        <a:lnSpc>
                          <a:spcPct val="107000"/>
                        </a:lnSpc>
                        <a:spcAft>
                          <a:spcPts val="0"/>
                        </a:spcAft>
                      </a:pPr>
                      <a:r>
                        <a:rPr lang="es-ES" sz="900" dirty="0">
                          <a:effectLst/>
                        </a:rPr>
                        <a:t>[ũ]</a:t>
                      </a:r>
                      <a:r>
                        <a:rPr lang="ka-GE" sz="900" dirty="0">
                          <a:effectLst/>
                        </a:rPr>
                        <a:t> - ნაზალიზებული</a:t>
                      </a:r>
                      <a:endParaRPr lang="en-US" sz="900" dirty="0">
                        <a:effectLst/>
                      </a:endParaRPr>
                    </a:p>
                    <a:p>
                      <a:pPr algn="ctr">
                        <a:lnSpc>
                          <a:spcPct val="107000"/>
                        </a:lnSpc>
                        <a:spcAft>
                          <a:spcPts val="0"/>
                        </a:spcAft>
                      </a:pPr>
                      <a:r>
                        <a:rPr lang="ka-GE" sz="900" dirty="0">
                          <a:effectLst/>
                        </a:rPr>
                        <a:t> (ნაზალური თანხმოვნის წინ ან ნაზალებს შორის)</a:t>
                      </a:r>
                      <a:endParaRPr lang="en-US" sz="900" dirty="0">
                        <a:effectLst/>
                      </a:endParaRPr>
                    </a:p>
                    <a:p>
                      <a:pPr>
                        <a:lnSpc>
                          <a:spcPct val="107000"/>
                        </a:lnSpc>
                        <a:spcAft>
                          <a:spcPts val="0"/>
                        </a:spcAft>
                      </a:pPr>
                      <a:r>
                        <a:rPr lang="ka-GE" sz="900" dirty="0">
                          <a:effectLst/>
                        </a:rPr>
                        <a:t> </a:t>
                      </a:r>
                      <a:endParaRPr lang="en-US" sz="900" dirty="0">
                        <a:effectLst/>
                      </a:endParaRPr>
                    </a:p>
                    <a:p>
                      <a:pPr algn="ctr">
                        <a:lnSpc>
                          <a:spcPct val="107000"/>
                        </a:lnSpc>
                        <a:spcAft>
                          <a:spcPts val="0"/>
                        </a:spcAft>
                      </a:pPr>
                      <a:r>
                        <a:rPr lang="es-ES" sz="900" dirty="0">
                          <a:effectLst/>
                        </a:rPr>
                        <a:t>[ṷ]</a:t>
                      </a:r>
                      <a:r>
                        <a:rPr lang="ka-GE" sz="900" dirty="0">
                          <a:effectLst/>
                        </a:rPr>
                        <a:t> - ნახევარხმოვანი (დაღმავალი დიფთონგის მეორე ელემენტი</a:t>
                      </a:r>
                      <a:endParaRPr lang="en-US" sz="900" dirty="0">
                        <a:effectLst/>
                      </a:endParaRPr>
                    </a:p>
                    <a:p>
                      <a:pPr algn="ctr">
                        <a:lnSpc>
                          <a:spcPct val="107000"/>
                        </a:lnSpc>
                        <a:spcAft>
                          <a:spcPts val="0"/>
                        </a:spcAft>
                      </a:pPr>
                      <a:r>
                        <a:rPr lang="ka-GE" sz="900" dirty="0">
                          <a:effectLst/>
                        </a:rPr>
                        <a:t> </a:t>
                      </a:r>
                      <a:endParaRPr lang="en-US" sz="900" dirty="0">
                        <a:effectLst/>
                      </a:endParaRPr>
                    </a:p>
                    <a:p>
                      <a:pPr algn="ctr">
                        <a:lnSpc>
                          <a:spcPct val="107000"/>
                        </a:lnSpc>
                        <a:spcAft>
                          <a:spcPts val="0"/>
                        </a:spcAft>
                      </a:pPr>
                      <a:r>
                        <a:rPr lang="es-ES" sz="900" dirty="0">
                          <a:effectLst/>
                        </a:rPr>
                        <a:t>[w]</a:t>
                      </a:r>
                      <a:r>
                        <a:rPr lang="ka-GE" sz="900" dirty="0">
                          <a:effectLst/>
                        </a:rPr>
                        <a:t> - ნახევართანხმოვანი (აღმავალი დიფთონგის პირველი ელემენტი)</a:t>
                      </a:r>
                      <a:endParaRPr lang="en-US" sz="900" dirty="0">
                        <a:effectLst/>
                      </a:endParaRPr>
                    </a:p>
                    <a:p>
                      <a:pPr algn="ctr">
                        <a:lnSpc>
                          <a:spcPct val="107000"/>
                        </a:lnSpc>
                        <a:spcAft>
                          <a:spcPts val="0"/>
                        </a:spcAft>
                      </a:pPr>
                      <a:r>
                        <a:rPr lang="ka-GE" sz="900" dirty="0">
                          <a:effectLst/>
                        </a:rPr>
                        <a:t> </a:t>
                      </a:r>
                      <a:endParaRPr lang="en-US" sz="900" dirty="0">
                        <a:effectLst/>
                      </a:endParaRPr>
                    </a:p>
                    <a:p>
                      <a:pPr algn="ctr">
                        <a:lnSpc>
                          <a:spcPct val="107000"/>
                        </a:lnSpc>
                        <a:spcAft>
                          <a:spcPts val="0"/>
                        </a:spcAft>
                      </a:pPr>
                      <a:r>
                        <a:rPr lang="es-ES" sz="900" dirty="0">
                          <a:effectLst/>
                        </a:rPr>
                        <a:t>[u]</a:t>
                      </a:r>
                      <a:r>
                        <a:rPr lang="ka-GE" sz="900" dirty="0">
                          <a:effectLst/>
                        </a:rPr>
                        <a:t> - დანარჩენ შემთხვევებში</a:t>
                      </a:r>
                      <a:endParaRPr lang="en-US" sz="900" dirty="0">
                        <a:effectLst/>
                      </a:endParaRPr>
                    </a:p>
                    <a:p>
                      <a:pPr algn="ctr">
                        <a:lnSpc>
                          <a:spcPct val="107000"/>
                        </a:lnSpc>
                        <a:spcAft>
                          <a:spcPts val="0"/>
                        </a:spcAft>
                      </a:pPr>
                      <a:r>
                        <a:rPr lang="ka-GE"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1271" marR="31271" marT="0" marB="0"/>
                </a:tc>
                <a:tc>
                  <a:txBody>
                    <a:bodyPr/>
                    <a:lstStyle/>
                    <a:p>
                      <a:pPr algn="ctr">
                        <a:lnSpc>
                          <a:spcPct val="107000"/>
                        </a:lnSpc>
                        <a:spcAft>
                          <a:spcPts val="0"/>
                        </a:spcAft>
                      </a:pPr>
                      <a:r>
                        <a:rPr lang="ka-GE" sz="500" dirty="0">
                          <a:effectLst/>
                        </a:rPr>
                        <a:t> </a:t>
                      </a:r>
                      <a:endParaRPr lang="en-US" sz="500" dirty="0">
                        <a:effectLst/>
                      </a:endParaRPr>
                    </a:p>
                    <a:p>
                      <a:pPr algn="ctr">
                        <a:lnSpc>
                          <a:spcPct val="107000"/>
                        </a:lnSpc>
                        <a:spcAft>
                          <a:spcPts val="0"/>
                        </a:spcAft>
                      </a:pPr>
                      <a:r>
                        <a:rPr lang="ka-GE" sz="500" dirty="0">
                          <a:effectLst/>
                        </a:rPr>
                        <a:t> </a:t>
                      </a:r>
                      <a:endParaRPr lang="en-US" sz="500" dirty="0">
                        <a:effectLst/>
                      </a:endParaRPr>
                    </a:p>
                    <a:p>
                      <a:pPr algn="ctr">
                        <a:lnSpc>
                          <a:spcPct val="107000"/>
                        </a:lnSpc>
                        <a:spcAft>
                          <a:spcPts val="0"/>
                        </a:spcAft>
                      </a:pPr>
                      <a:r>
                        <a:rPr lang="ka-GE" sz="500" dirty="0">
                          <a:effectLst/>
                        </a:rPr>
                        <a:t> </a:t>
                      </a:r>
                      <a:endParaRPr lang="en-US" sz="500" dirty="0">
                        <a:effectLst/>
                      </a:endParaRPr>
                    </a:p>
                    <a:p>
                      <a:pPr algn="ctr">
                        <a:lnSpc>
                          <a:spcPct val="107000"/>
                        </a:lnSpc>
                        <a:spcAft>
                          <a:spcPts val="0"/>
                        </a:spcAft>
                      </a:pPr>
                      <a:r>
                        <a:rPr lang="ka-GE" sz="500" dirty="0">
                          <a:effectLst/>
                        </a:rPr>
                        <a:t> </a:t>
                      </a:r>
                      <a:endParaRPr lang="en-US" sz="500" dirty="0">
                        <a:effectLst/>
                      </a:endParaRPr>
                    </a:p>
                    <a:p>
                      <a:pPr algn="ctr">
                        <a:lnSpc>
                          <a:spcPct val="107000"/>
                        </a:lnSpc>
                        <a:spcAft>
                          <a:spcPts val="0"/>
                        </a:spcAft>
                      </a:pPr>
                      <a:r>
                        <a:rPr lang="ka-GE" sz="500" dirty="0">
                          <a:effectLst/>
                        </a:rPr>
                        <a:t> </a:t>
                      </a:r>
                      <a:endParaRPr lang="en-US" sz="500" dirty="0">
                        <a:effectLst/>
                      </a:endParaRPr>
                    </a:p>
                    <a:p>
                      <a:pPr algn="ctr">
                        <a:lnSpc>
                          <a:spcPct val="107000"/>
                        </a:lnSpc>
                        <a:spcAft>
                          <a:spcPts val="0"/>
                        </a:spcAft>
                      </a:pPr>
                      <a:r>
                        <a:rPr lang="ka-GE" sz="500" dirty="0">
                          <a:effectLst/>
                        </a:rPr>
                        <a:t> </a:t>
                      </a:r>
                      <a:endParaRPr lang="en-US" sz="500" dirty="0">
                        <a:effectLst/>
                      </a:endParaRPr>
                    </a:p>
                    <a:p>
                      <a:pPr algn="ctr">
                        <a:lnSpc>
                          <a:spcPct val="107000"/>
                        </a:lnSpc>
                        <a:spcAft>
                          <a:spcPts val="0"/>
                        </a:spcAft>
                      </a:pPr>
                      <a:r>
                        <a:rPr lang="es-ES" sz="500" dirty="0">
                          <a:effectLst/>
                        </a:rPr>
                        <a:t>u</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1271" marR="31271" marT="0" marB="0"/>
                </a:tc>
                <a:tc>
                  <a:txBody>
                    <a:bodyPr/>
                    <a:lstStyle/>
                    <a:p>
                      <a:pPr>
                        <a:lnSpc>
                          <a:spcPct val="107000"/>
                        </a:lnSpc>
                        <a:spcAft>
                          <a:spcPts val="0"/>
                        </a:spcAft>
                      </a:pPr>
                      <a:r>
                        <a:rPr lang="es-E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1271" marR="31271" marT="0" marB="0"/>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095751" y="457200"/>
            <a:ext cx="3108543" cy="369332"/>
          </a:xfrm>
          <a:prstGeom prst="rect">
            <a:avLst/>
          </a:prstGeom>
        </p:spPr>
        <p:txBody>
          <a:bodyPr wrap="none">
            <a:spAutoFit/>
          </a:bodyPr>
          <a:lstStyle/>
          <a:p>
            <a:pPr algn="ctr"/>
            <a:r>
              <a:rPr lang="ka-GE" altLang="en-US" b="1" dirty="0">
                <a:latin typeface="Sylfaen" panose="010A0502050306030303" pitchFamily="18" charset="0"/>
                <a:ea typeface="Calibri" panose="020F0502020204030204" pitchFamily="34" charset="0"/>
                <a:cs typeface="Times New Roman" panose="02020603050405020304" pitchFamily="18" charset="0"/>
              </a:rPr>
              <a:t>ესპანური ენის თახნმოვნები</a:t>
            </a:r>
            <a:endParaRPr lang="en-US" altLang="en-US" sz="1400" dirty="0"/>
          </a:p>
        </p:txBody>
      </p:sp>
      <p:graphicFrame>
        <p:nvGraphicFramePr>
          <p:cNvPr id="9" name="Table 8"/>
          <p:cNvGraphicFramePr>
            <a:graphicFrameLocks noGrp="1"/>
          </p:cNvGraphicFramePr>
          <p:nvPr>
            <p:extLst>
              <p:ext uri="{D42A27DB-BD31-4B8C-83A1-F6EECF244321}">
                <p14:modId xmlns:p14="http://schemas.microsoft.com/office/powerpoint/2010/main" val="2027423405"/>
              </p:ext>
            </p:extLst>
          </p:nvPr>
        </p:nvGraphicFramePr>
        <p:xfrm>
          <a:off x="838200" y="826532"/>
          <a:ext cx="10287000" cy="13640565"/>
        </p:xfrm>
        <a:graphic>
          <a:graphicData uri="http://schemas.openxmlformats.org/drawingml/2006/table">
            <a:tbl>
              <a:tblPr firstRow="1" firstCol="1" bandRow="1">
                <a:tableStyleId>{5C22544A-7EE6-4342-B048-85BDC9FD1C3A}</a:tableStyleId>
              </a:tblPr>
              <a:tblGrid>
                <a:gridCol w="3200400"/>
                <a:gridCol w="2133600"/>
                <a:gridCol w="1066800"/>
                <a:gridCol w="3886200"/>
              </a:tblGrid>
              <a:tr h="106349">
                <a:tc>
                  <a:txBody>
                    <a:bodyPr/>
                    <a:lstStyle/>
                    <a:p>
                      <a:pPr algn="ctr">
                        <a:lnSpc>
                          <a:spcPct val="107000"/>
                        </a:lnSpc>
                        <a:spcAft>
                          <a:spcPts val="0"/>
                        </a:spcAft>
                      </a:pPr>
                      <a:r>
                        <a:rPr lang="es-ES" sz="900" dirty="0">
                          <a:effectLst/>
                        </a:rPr>
                        <a:t>Fonema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es-ES" sz="900">
                          <a:effectLst/>
                        </a:rPr>
                        <a:t>Alófono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es-ES" sz="900">
                          <a:effectLst/>
                        </a:rPr>
                        <a:t>Grafema (ortografía)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es-ES" sz="300" dirty="0">
                          <a:effectLst/>
                        </a:rPr>
                        <a:t>Ejemplos</a:t>
                      </a:r>
                      <a:endParaRPr lang="en-U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r>
              <a:tr h="106349">
                <a:tc>
                  <a:txBody>
                    <a:bodyPr/>
                    <a:lstStyle/>
                    <a:p>
                      <a:pPr algn="ctr">
                        <a:lnSpc>
                          <a:spcPct val="107000"/>
                        </a:lnSpc>
                        <a:spcAft>
                          <a:spcPts val="0"/>
                        </a:spcAft>
                      </a:pPr>
                      <a:r>
                        <a:rPr lang="it-IT" sz="900">
                          <a:effectLst/>
                        </a:rPr>
                        <a:t>/p/</a:t>
                      </a:r>
                      <a:r>
                        <a:rPr lang="ka-GE" sz="900">
                          <a:effectLst/>
                        </a:rPr>
                        <a:t>- ბილაბიალური, ოკლუზივი, ყრუ, ორალური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900">
                          <a:effectLst/>
                        </a:rPr>
                        <a:t> </a:t>
                      </a:r>
                      <a:endParaRPr lang="en-US" sz="900">
                        <a:effectLst/>
                      </a:endParaRPr>
                    </a:p>
                    <a:p>
                      <a:pPr algn="ctr">
                        <a:lnSpc>
                          <a:spcPct val="107000"/>
                        </a:lnSpc>
                        <a:spcAft>
                          <a:spcPts val="0"/>
                        </a:spcAft>
                      </a:pPr>
                      <a:r>
                        <a:rPr lang="it-IT" sz="900">
                          <a:effectLst/>
                        </a:rPr>
                        <a:t>[p]</a:t>
                      </a:r>
                      <a:r>
                        <a:rPr lang="ka-GE" sz="900">
                          <a:effectLst/>
                        </a:rPr>
                        <a:t> - ყველა შემთხვევაში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900">
                          <a:effectLst/>
                        </a:rPr>
                        <a:t> </a:t>
                      </a:r>
                      <a:endParaRPr lang="en-US" sz="900">
                        <a:effectLst/>
                      </a:endParaRPr>
                    </a:p>
                    <a:p>
                      <a:pPr algn="ctr">
                        <a:lnSpc>
                          <a:spcPct val="107000"/>
                        </a:lnSpc>
                        <a:spcAft>
                          <a:spcPts val="0"/>
                        </a:spcAft>
                      </a:pPr>
                      <a:r>
                        <a:rPr lang="it-IT" sz="900">
                          <a:effectLst/>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300" dirty="0">
                          <a:effectLst/>
                        </a:rPr>
                        <a:t> </a:t>
                      </a:r>
                      <a:endParaRPr lang="en-U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r>
              <a:tr h="265873">
                <a:tc>
                  <a:txBody>
                    <a:bodyPr/>
                    <a:lstStyle/>
                    <a:p>
                      <a:pPr algn="ctr">
                        <a:lnSpc>
                          <a:spcPct val="107000"/>
                        </a:lnSpc>
                        <a:spcAft>
                          <a:spcPts val="0"/>
                        </a:spcAft>
                      </a:pPr>
                      <a:r>
                        <a:rPr lang="ka-GE" sz="900">
                          <a:effectLst/>
                        </a:rPr>
                        <a:t> </a:t>
                      </a:r>
                      <a:endParaRPr lang="en-US" sz="900">
                        <a:effectLst/>
                      </a:endParaRPr>
                    </a:p>
                    <a:p>
                      <a:pPr algn="ctr">
                        <a:lnSpc>
                          <a:spcPct val="107000"/>
                        </a:lnSpc>
                        <a:spcAft>
                          <a:spcPts val="0"/>
                        </a:spcAft>
                      </a:pPr>
                      <a:r>
                        <a:rPr lang="it-IT" sz="900">
                          <a:effectLst/>
                        </a:rPr>
                        <a:t>/b/</a:t>
                      </a:r>
                      <a:r>
                        <a:rPr lang="ka-GE" sz="900">
                          <a:effectLst/>
                        </a:rPr>
                        <a:t> - ბილაბიალური, ოკლუზივი, მჟღერი, ორალური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it-IT" sz="900">
                          <a:effectLst/>
                        </a:rPr>
                        <a:t>[b]</a:t>
                      </a:r>
                      <a:r>
                        <a:rPr lang="ka-GE" sz="900">
                          <a:effectLst/>
                        </a:rPr>
                        <a:t> - ოკლუზივი </a:t>
                      </a:r>
                      <a:endParaRPr lang="en-US" sz="900">
                        <a:effectLst/>
                      </a:endParaRPr>
                    </a:p>
                    <a:p>
                      <a:pPr algn="ctr">
                        <a:lnSpc>
                          <a:spcPct val="107000"/>
                        </a:lnSpc>
                        <a:spcAft>
                          <a:spcPts val="0"/>
                        </a:spcAft>
                      </a:pPr>
                      <a:r>
                        <a:rPr lang="ka-GE" sz="900">
                          <a:effectLst/>
                        </a:rPr>
                        <a:t>(პაუზისა და ნაზალების შემდეგ)</a:t>
                      </a:r>
                      <a:endParaRPr lang="en-US" sz="900">
                        <a:effectLst/>
                      </a:endParaRPr>
                    </a:p>
                    <a:p>
                      <a:pPr algn="ctr">
                        <a:lnSpc>
                          <a:spcPct val="107000"/>
                        </a:lnSpc>
                        <a:spcAft>
                          <a:spcPts val="0"/>
                        </a:spcAft>
                      </a:pPr>
                      <a:r>
                        <a:rPr lang="ka-GE" sz="900">
                          <a:effectLst/>
                        </a:rPr>
                        <a:t> </a:t>
                      </a:r>
                      <a:endParaRPr lang="en-US" sz="900">
                        <a:effectLst/>
                      </a:endParaRPr>
                    </a:p>
                    <a:p>
                      <a:pPr algn="ctr">
                        <a:lnSpc>
                          <a:spcPct val="107000"/>
                        </a:lnSpc>
                        <a:spcAft>
                          <a:spcPts val="0"/>
                        </a:spcAft>
                      </a:pPr>
                      <a:r>
                        <a:rPr lang="it-IT" sz="900">
                          <a:effectLst/>
                        </a:rPr>
                        <a:t>[β]</a:t>
                      </a:r>
                      <a:r>
                        <a:rPr lang="ka-GE" sz="900">
                          <a:effectLst/>
                        </a:rPr>
                        <a:t> - ფრიკატივი </a:t>
                      </a:r>
                      <a:endParaRPr lang="en-US" sz="900">
                        <a:effectLst/>
                      </a:endParaRPr>
                    </a:p>
                    <a:p>
                      <a:pPr algn="ctr">
                        <a:lnSpc>
                          <a:spcPct val="107000"/>
                        </a:lnSpc>
                        <a:spcAft>
                          <a:spcPts val="0"/>
                        </a:spcAft>
                      </a:pPr>
                      <a:r>
                        <a:rPr lang="ka-GE" sz="900">
                          <a:effectLst/>
                        </a:rPr>
                        <a:t>(დანარჩენ შემთხვევებში)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900">
                          <a:effectLst/>
                        </a:rPr>
                        <a:t> </a:t>
                      </a:r>
                      <a:endParaRPr lang="en-US" sz="900">
                        <a:effectLst/>
                      </a:endParaRPr>
                    </a:p>
                    <a:p>
                      <a:pPr algn="ctr">
                        <a:lnSpc>
                          <a:spcPct val="107000"/>
                        </a:lnSpc>
                        <a:spcAft>
                          <a:spcPts val="0"/>
                        </a:spcAft>
                      </a:pPr>
                      <a:r>
                        <a:rPr lang="ka-GE" sz="900">
                          <a:effectLst/>
                        </a:rPr>
                        <a:t> </a:t>
                      </a:r>
                      <a:endParaRPr lang="en-US" sz="900">
                        <a:effectLst/>
                      </a:endParaRPr>
                    </a:p>
                    <a:p>
                      <a:pPr algn="ctr">
                        <a:lnSpc>
                          <a:spcPct val="107000"/>
                        </a:lnSpc>
                        <a:spcAft>
                          <a:spcPts val="0"/>
                        </a:spcAft>
                      </a:pPr>
                      <a:r>
                        <a:rPr lang="it-IT" sz="900">
                          <a:effectLst/>
                        </a:rPr>
                        <a:t>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300" dirty="0">
                          <a:effectLst/>
                        </a:rPr>
                        <a:t> </a:t>
                      </a:r>
                      <a:endParaRPr lang="en-U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r>
              <a:tr h="106349">
                <a:tc>
                  <a:txBody>
                    <a:bodyPr/>
                    <a:lstStyle/>
                    <a:p>
                      <a:pPr algn="ctr">
                        <a:lnSpc>
                          <a:spcPct val="107000"/>
                        </a:lnSpc>
                        <a:spcAft>
                          <a:spcPts val="0"/>
                        </a:spcAft>
                      </a:pPr>
                      <a:r>
                        <a:rPr lang="it-IT" sz="900">
                          <a:effectLst/>
                        </a:rPr>
                        <a:t>/m/</a:t>
                      </a:r>
                      <a:r>
                        <a:rPr lang="ka-GE" sz="900">
                          <a:effectLst/>
                        </a:rPr>
                        <a:t> - ბილაბიალური, მჟღერი, ნაზალური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900">
                          <a:effectLst/>
                        </a:rPr>
                        <a:t> </a:t>
                      </a:r>
                      <a:endParaRPr lang="en-US" sz="900">
                        <a:effectLst/>
                      </a:endParaRPr>
                    </a:p>
                    <a:p>
                      <a:pPr algn="ctr">
                        <a:lnSpc>
                          <a:spcPct val="107000"/>
                        </a:lnSpc>
                        <a:spcAft>
                          <a:spcPts val="0"/>
                        </a:spcAft>
                      </a:pPr>
                      <a:r>
                        <a:rPr lang="it-IT" sz="900">
                          <a:effectLst/>
                        </a:rPr>
                        <a:t>[m]</a:t>
                      </a:r>
                      <a:r>
                        <a:rPr lang="ka-GE" sz="900">
                          <a:effectLst/>
                        </a:rPr>
                        <a:t> - ყველა შემთხვევაში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900">
                          <a:effectLst/>
                        </a:rPr>
                        <a:t> </a:t>
                      </a:r>
                      <a:endParaRPr lang="en-US" sz="900">
                        <a:effectLst/>
                      </a:endParaRPr>
                    </a:p>
                    <a:p>
                      <a:pPr algn="ctr">
                        <a:lnSpc>
                          <a:spcPct val="107000"/>
                        </a:lnSpc>
                        <a:spcAft>
                          <a:spcPts val="0"/>
                        </a:spcAft>
                      </a:pPr>
                      <a:r>
                        <a:rPr lang="it-IT" sz="900">
                          <a:effectLst/>
                        </a:rPr>
                        <a:t>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300" dirty="0">
                          <a:effectLst/>
                        </a:rPr>
                        <a:t> </a:t>
                      </a:r>
                      <a:endParaRPr lang="en-U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r>
              <a:tr h="106349">
                <a:tc>
                  <a:txBody>
                    <a:bodyPr/>
                    <a:lstStyle/>
                    <a:p>
                      <a:pPr algn="ctr">
                        <a:lnSpc>
                          <a:spcPct val="107000"/>
                        </a:lnSpc>
                        <a:spcAft>
                          <a:spcPts val="0"/>
                        </a:spcAft>
                      </a:pPr>
                      <a:r>
                        <a:rPr lang="it-IT" sz="900">
                          <a:effectLst/>
                        </a:rPr>
                        <a:t>/f/ - </a:t>
                      </a:r>
                      <a:r>
                        <a:rPr lang="ka-GE" sz="900">
                          <a:effectLst/>
                        </a:rPr>
                        <a:t>ლაბიოდენტალური, ფრიკატივი, ყრუ, ორალური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900" dirty="0">
                          <a:effectLst/>
                        </a:rPr>
                        <a:t> </a:t>
                      </a:r>
                      <a:endParaRPr lang="en-US" sz="900" dirty="0">
                        <a:effectLst/>
                      </a:endParaRPr>
                    </a:p>
                    <a:p>
                      <a:pPr algn="ctr">
                        <a:lnSpc>
                          <a:spcPct val="107000"/>
                        </a:lnSpc>
                        <a:spcAft>
                          <a:spcPts val="0"/>
                        </a:spcAft>
                      </a:pPr>
                      <a:r>
                        <a:rPr lang="it-IT" sz="900" dirty="0">
                          <a:effectLst/>
                        </a:rPr>
                        <a:t>[f]</a:t>
                      </a:r>
                      <a:r>
                        <a:rPr lang="ka-GE" sz="900" dirty="0">
                          <a:effectLst/>
                        </a:rPr>
                        <a:t> - ყველა შემთხვევაში</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900" dirty="0">
                          <a:effectLst/>
                        </a:rPr>
                        <a:t> </a:t>
                      </a:r>
                      <a:endParaRPr lang="en-US" sz="900" dirty="0">
                        <a:effectLst/>
                      </a:endParaRPr>
                    </a:p>
                    <a:p>
                      <a:pPr algn="ctr">
                        <a:lnSpc>
                          <a:spcPct val="107000"/>
                        </a:lnSpc>
                        <a:spcAft>
                          <a:spcPts val="0"/>
                        </a:spcAft>
                      </a:pPr>
                      <a:r>
                        <a:rPr lang="it-IT" sz="900" dirty="0">
                          <a:effectLst/>
                        </a:rPr>
                        <a:t>f</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300" dirty="0">
                          <a:effectLst/>
                        </a:rPr>
                        <a:t> </a:t>
                      </a:r>
                      <a:endParaRPr lang="en-U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r>
              <a:tr h="319048">
                <a:tc>
                  <a:txBody>
                    <a:bodyPr/>
                    <a:lstStyle/>
                    <a:p>
                      <a:pPr algn="ctr">
                        <a:lnSpc>
                          <a:spcPct val="107000"/>
                        </a:lnSpc>
                        <a:spcAft>
                          <a:spcPts val="0"/>
                        </a:spcAft>
                      </a:pPr>
                      <a:r>
                        <a:rPr lang="ka-GE" sz="900">
                          <a:effectLst/>
                        </a:rPr>
                        <a:t> </a:t>
                      </a:r>
                      <a:endParaRPr lang="en-US" sz="900">
                        <a:effectLst/>
                      </a:endParaRPr>
                    </a:p>
                    <a:p>
                      <a:pPr algn="ctr">
                        <a:lnSpc>
                          <a:spcPct val="107000"/>
                        </a:lnSpc>
                        <a:spcAft>
                          <a:spcPts val="0"/>
                        </a:spcAft>
                      </a:pPr>
                      <a:r>
                        <a:rPr lang="ka-GE" sz="900">
                          <a:effectLst/>
                        </a:rPr>
                        <a:t> </a:t>
                      </a:r>
                      <a:endParaRPr lang="en-US" sz="900">
                        <a:effectLst/>
                      </a:endParaRPr>
                    </a:p>
                    <a:p>
                      <a:pPr algn="ctr">
                        <a:lnSpc>
                          <a:spcPct val="107000"/>
                        </a:lnSpc>
                        <a:spcAft>
                          <a:spcPts val="0"/>
                        </a:spcAft>
                      </a:pPr>
                      <a:r>
                        <a:rPr lang="it-IT" sz="900">
                          <a:effectLst/>
                        </a:rPr>
                        <a:t>/t/</a:t>
                      </a:r>
                      <a:r>
                        <a:rPr lang="ka-GE" sz="900">
                          <a:effectLst/>
                        </a:rPr>
                        <a:t> - დენტალური, ოკლუზივი, ყრუ, ორალური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it-IT" sz="900" dirty="0">
                          <a:effectLst/>
                        </a:rPr>
                        <a:t>[t] </a:t>
                      </a:r>
                      <a:r>
                        <a:rPr lang="ka-GE" sz="900" dirty="0">
                          <a:effectLst/>
                        </a:rPr>
                        <a:t>- დენტალური </a:t>
                      </a:r>
                      <a:endParaRPr lang="en-US" sz="900" dirty="0">
                        <a:effectLst/>
                      </a:endParaRPr>
                    </a:p>
                    <a:p>
                      <a:pPr algn="ctr">
                        <a:lnSpc>
                          <a:spcPct val="107000"/>
                        </a:lnSpc>
                        <a:spcAft>
                          <a:spcPts val="0"/>
                        </a:spcAft>
                      </a:pPr>
                      <a:r>
                        <a:rPr lang="ka-GE" sz="900" dirty="0">
                          <a:effectLst/>
                        </a:rPr>
                        <a:t>(თითქმის ყველა შემთხვევაში, მათ შორის მარცვლის დასაწყისში)</a:t>
                      </a:r>
                      <a:endParaRPr lang="en-US" sz="900" dirty="0">
                        <a:effectLst/>
                      </a:endParaRPr>
                    </a:p>
                    <a:p>
                      <a:pPr algn="ctr">
                        <a:lnSpc>
                          <a:spcPct val="107000"/>
                        </a:lnSpc>
                        <a:spcAft>
                          <a:spcPts val="0"/>
                        </a:spcAft>
                      </a:pPr>
                      <a:r>
                        <a:rPr lang="ka-GE" sz="900" dirty="0">
                          <a:effectLst/>
                        </a:rPr>
                        <a:t> </a:t>
                      </a:r>
                      <a:endParaRPr lang="en-US" sz="900" dirty="0">
                        <a:effectLst/>
                      </a:endParaRPr>
                    </a:p>
                    <a:p>
                      <a:pPr algn="ctr">
                        <a:lnSpc>
                          <a:spcPct val="107000"/>
                        </a:lnSpc>
                        <a:spcAft>
                          <a:spcPts val="0"/>
                        </a:spcAft>
                      </a:pPr>
                      <a:r>
                        <a:rPr lang="it-IT" sz="900" dirty="0">
                          <a:effectLst/>
                        </a:rPr>
                        <a:t>[</a:t>
                      </a:r>
                      <a:r>
                        <a:rPr lang="ka-GE" sz="900" dirty="0">
                          <a:effectLst/>
                        </a:rPr>
                        <a:t>t</a:t>
                      </a:r>
                      <a:r>
                        <a:rPr lang="es-ES" sz="900" dirty="0">
                          <a:effectLst/>
                        </a:rPr>
                        <a:t>̪+</a:t>
                      </a:r>
                      <a:r>
                        <a:rPr lang="it-IT" sz="900" dirty="0">
                          <a:effectLst/>
                        </a:rPr>
                        <a:t>]  - </a:t>
                      </a:r>
                      <a:r>
                        <a:rPr lang="ka-GE" sz="900" dirty="0">
                          <a:effectLst/>
                        </a:rPr>
                        <a:t>ინტერდენტალიზებული</a:t>
                      </a:r>
                      <a:endParaRPr lang="en-US" sz="900" dirty="0">
                        <a:effectLst/>
                      </a:endParaRPr>
                    </a:p>
                    <a:p>
                      <a:pPr algn="ctr">
                        <a:lnSpc>
                          <a:spcPct val="107000"/>
                        </a:lnSpc>
                        <a:spcAft>
                          <a:spcPts val="0"/>
                        </a:spcAft>
                      </a:pPr>
                      <a:r>
                        <a:rPr lang="ka-GE" sz="900" dirty="0">
                          <a:effectLst/>
                        </a:rPr>
                        <a:t>(</a:t>
                      </a:r>
                      <a:r>
                        <a:rPr lang="it-IT" sz="900" dirty="0">
                          <a:effectLst/>
                        </a:rPr>
                        <a:t>[θ]-</a:t>
                      </a:r>
                      <a:r>
                        <a:rPr lang="ka-GE" sz="900" dirty="0">
                          <a:effectLst/>
                        </a:rPr>
                        <a:t>ს შემდეგ</a:t>
                      </a:r>
                      <a:r>
                        <a:rPr lang="it-IT" sz="900" dirty="0">
                          <a:effectLst/>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900" dirty="0">
                          <a:effectLst/>
                        </a:rPr>
                        <a:t> </a:t>
                      </a:r>
                      <a:endParaRPr lang="en-US" sz="900" dirty="0">
                        <a:effectLst/>
                      </a:endParaRPr>
                    </a:p>
                    <a:p>
                      <a:pPr algn="ctr">
                        <a:lnSpc>
                          <a:spcPct val="107000"/>
                        </a:lnSpc>
                        <a:spcAft>
                          <a:spcPts val="0"/>
                        </a:spcAft>
                      </a:pPr>
                      <a:r>
                        <a:rPr lang="ka-GE" sz="900" dirty="0">
                          <a:effectLst/>
                        </a:rPr>
                        <a:t> </a:t>
                      </a:r>
                      <a:endParaRPr lang="en-US" sz="900" dirty="0">
                        <a:effectLst/>
                      </a:endParaRPr>
                    </a:p>
                    <a:p>
                      <a:pPr algn="ctr">
                        <a:lnSpc>
                          <a:spcPct val="107000"/>
                        </a:lnSpc>
                        <a:spcAft>
                          <a:spcPts val="0"/>
                        </a:spcAft>
                      </a:pPr>
                      <a:r>
                        <a:rPr lang="it-IT" sz="900" dirty="0">
                          <a:effectLst/>
                        </a:rPr>
                        <a:t>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300" dirty="0">
                          <a:effectLst/>
                        </a:rPr>
                        <a:t> </a:t>
                      </a:r>
                      <a:endParaRPr lang="en-U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r>
              <a:tr h="265873">
                <a:tc>
                  <a:txBody>
                    <a:bodyPr/>
                    <a:lstStyle/>
                    <a:p>
                      <a:pPr>
                        <a:lnSpc>
                          <a:spcPct val="107000"/>
                        </a:lnSpc>
                        <a:spcAft>
                          <a:spcPts val="0"/>
                        </a:spcAft>
                      </a:pPr>
                      <a:r>
                        <a:rPr lang="es-ES" sz="900">
                          <a:effectLst/>
                        </a:rPr>
                        <a:t> </a:t>
                      </a:r>
                      <a:endParaRPr lang="en-US" sz="900">
                        <a:effectLst/>
                      </a:endParaRPr>
                    </a:p>
                    <a:p>
                      <a:pPr algn="ctr">
                        <a:lnSpc>
                          <a:spcPct val="107000"/>
                        </a:lnSpc>
                        <a:spcAft>
                          <a:spcPts val="0"/>
                        </a:spcAft>
                      </a:pPr>
                      <a:r>
                        <a:rPr lang="it-IT" sz="900">
                          <a:effectLst/>
                        </a:rPr>
                        <a:t>/d/ - </a:t>
                      </a:r>
                      <a:r>
                        <a:rPr lang="ka-GE" sz="900">
                          <a:effectLst/>
                        </a:rPr>
                        <a:t>დენტალური, ოკლუზივი, მჟღერი, ორალური </a:t>
                      </a:r>
                      <a:endParaRPr lang="en-US" sz="900">
                        <a:effectLst/>
                      </a:endParaRPr>
                    </a:p>
                    <a:p>
                      <a:pPr algn="ctr">
                        <a:lnSpc>
                          <a:spcPct val="107000"/>
                        </a:lnSpc>
                        <a:spcAft>
                          <a:spcPts val="0"/>
                        </a:spcAft>
                      </a:pPr>
                      <a:r>
                        <a:rPr lang="it-IT"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it-IT" sz="900" dirty="0">
                          <a:effectLst/>
                        </a:rPr>
                        <a:t>[d] – </a:t>
                      </a:r>
                      <a:r>
                        <a:rPr lang="ka-GE" sz="900" dirty="0">
                          <a:effectLst/>
                        </a:rPr>
                        <a:t>ოკლუზივი </a:t>
                      </a:r>
                      <a:endParaRPr lang="en-US" sz="900" dirty="0">
                        <a:effectLst/>
                      </a:endParaRPr>
                    </a:p>
                    <a:p>
                      <a:pPr algn="ctr">
                        <a:lnSpc>
                          <a:spcPct val="107000"/>
                        </a:lnSpc>
                        <a:spcAft>
                          <a:spcPts val="0"/>
                        </a:spcAft>
                      </a:pPr>
                      <a:r>
                        <a:rPr lang="ka-GE" sz="900" dirty="0">
                          <a:effectLst/>
                        </a:rPr>
                        <a:t>(პაუზის, </a:t>
                      </a:r>
                      <a:r>
                        <a:rPr lang="it-IT" sz="900" dirty="0">
                          <a:effectLst/>
                        </a:rPr>
                        <a:t>n</a:t>
                      </a:r>
                      <a:r>
                        <a:rPr lang="ka-GE" sz="900" dirty="0">
                          <a:effectLst/>
                        </a:rPr>
                        <a:t>-სა და </a:t>
                      </a:r>
                      <a:r>
                        <a:rPr lang="it-IT" sz="900" dirty="0">
                          <a:effectLst/>
                        </a:rPr>
                        <a:t>l</a:t>
                      </a:r>
                      <a:r>
                        <a:rPr lang="ka-GE" sz="900" dirty="0">
                          <a:effectLst/>
                        </a:rPr>
                        <a:t>-ს შემდეგ</a:t>
                      </a:r>
                      <a:r>
                        <a:rPr lang="es-ES" sz="900" dirty="0">
                          <a:effectLst/>
                        </a:rPr>
                        <a:t>)</a:t>
                      </a:r>
                      <a:endParaRPr lang="en-US" sz="900" dirty="0">
                        <a:effectLst/>
                      </a:endParaRPr>
                    </a:p>
                    <a:p>
                      <a:pPr algn="ctr">
                        <a:lnSpc>
                          <a:spcPct val="107000"/>
                        </a:lnSpc>
                        <a:spcAft>
                          <a:spcPts val="0"/>
                        </a:spcAft>
                      </a:pPr>
                      <a:r>
                        <a:rPr lang="ka-GE" sz="900" dirty="0">
                          <a:effectLst/>
                        </a:rPr>
                        <a:t> </a:t>
                      </a:r>
                      <a:endParaRPr lang="en-US" sz="900" dirty="0">
                        <a:effectLst/>
                      </a:endParaRPr>
                    </a:p>
                    <a:p>
                      <a:pPr algn="ctr">
                        <a:lnSpc>
                          <a:spcPct val="107000"/>
                        </a:lnSpc>
                        <a:spcAft>
                          <a:spcPts val="0"/>
                        </a:spcAft>
                      </a:pPr>
                      <a:r>
                        <a:rPr lang="it-IT" sz="900" dirty="0">
                          <a:effectLst/>
                        </a:rPr>
                        <a:t>[</a:t>
                      </a:r>
                      <a:r>
                        <a:rPr lang="es-ES" sz="900" dirty="0">
                          <a:effectLst/>
                        </a:rPr>
                        <a:t>ð</a:t>
                      </a:r>
                      <a:r>
                        <a:rPr lang="it-IT" sz="900" dirty="0">
                          <a:effectLst/>
                        </a:rPr>
                        <a:t>] – </a:t>
                      </a:r>
                      <a:r>
                        <a:rPr lang="ka-GE" sz="900" dirty="0">
                          <a:effectLst/>
                        </a:rPr>
                        <a:t>ფრიკატივი </a:t>
                      </a:r>
                      <a:endParaRPr lang="en-US" sz="900" dirty="0">
                        <a:effectLst/>
                      </a:endParaRPr>
                    </a:p>
                    <a:p>
                      <a:pPr algn="ctr">
                        <a:lnSpc>
                          <a:spcPct val="107000"/>
                        </a:lnSpc>
                        <a:spcAft>
                          <a:spcPts val="0"/>
                        </a:spcAft>
                      </a:pPr>
                      <a:r>
                        <a:rPr lang="ka-GE" sz="900" dirty="0">
                          <a:effectLst/>
                        </a:rPr>
                        <a:t>(დანარჩენ შემთხვევებში)</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900">
                          <a:effectLst/>
                        </a:rPr>
                        <a:t> </a:t>
                      </a:r>
                      <a:endParaRPr lang="en-US" sz="900">
                        <a:effectLst/>
                      </a:endParaRPr>
                    </a:p>
                    <a:p>
                      <a:pPr>
                        <a:lnSpc>
                          <a:spcPct val="107000"/>
                        </a:lnSpc>
                        <a:spcAft>
                          <a:spcPts val="0"/>
                        </a:spcAft>
                      </a:pPr>
                      <a:r>
                        <a:rPr lang="es-ES" sz="900">
                          <a:effectLst/>
                        </a:rPr>
                        <a:t> </a:t>
                      </a:r>
                      <a:endParaRPr lang="en-US" sz="900">
                        <a:effectLst/>
                      </a:endParaRPr>
                    </a:p>
                    <a:p>
                      <a:pPr algn="ctr">
                        <a:lnSpc>
                          <a:spcPct val="107000"/>
                        </a:lnSpc>
                        <a:spcAft>
                          <a:spcPts val="0"/>
                        </a:spcAft>
                      </a:pPr>
                      <a:r>
                        <a:rPr lang="it-IT" sz="900">
                          <a:effectLst/>
                        </a:rPr>
                        <a:t>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300" dirty="0">
                          <a:effectLst/>
                        </a:rPr>
                        <a:t> </a:t>
                      </a:r>
                      <a:endParaRPr lang="en-U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r>
              <a:tr h="159524">
                <a:tc>
                  <a:txBody>
                    <a:bodyPr/>
                    <a:lstStyle/>
                    <a:p>
                      <a:pPr algn="ctr">
                        <a:lnSpc>
                          <a:spcPct val="107000"/>
                        </a:lnSpc>
                        <a:spcAft>
                          <a:spcPts val="0"/>
                        </a:spcAft>
                      </a:pPr>
                      <a:r>
                        <a:rPr lang="it-IT" sz="900">
                          <a:effectLst/>
                        </a:rPr>
                        <a:t>/θ/ - </a:t>
                      </a:r>
                      <a:r>
                        <a:rPr lang="ka-GE" sz="900">
                          <a:effectLst/>
                        </a:rPr>
                        <a:t>ინტერდენტალური, ფრიკატივი, ყრუ, ორალური </a:t>
                      </a:r>
                      <a:endParaRPr lang="en-US" sz="900">
                        <a:effectLst/>
                      </a:endParaRPr>
                    </a:p>
                    <a:p>
                      <a:pPr algn="ctr">
                        <a:lnSpc>
                          <a:spcPct val="107000"/>
                        </a:lnSpc>
                        <a:spcAft>
                          <a:spcPts val="0"/>
                        </a:spcAft>
                      </a:pPr>
                      <a:r>
                        <a:rPr lang="it-IT"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nSpc>
                          <a:spcPct val="107000"/>
                        </a:lnSpc>
                        <a:spcAft>
                          <a:spcPts val="0"/>
                        </a:spcAft>
                      </a:pPr>
                      <a:r>
                        <a:rPr lang="it-IT" sz="900">
                          <a:effectLst/>
                        </a:rPr>
                        <a:t> </a:t>
                      </a:r>
                      <a:endParaRPr lang="en-US" sz="900">
                        <a:effectLst/>
                      </a:endParaRPr>
                    </a:p>
                    <a:p>
                      <a:pPr algn="ctr">
                        <a:lnSpc>
                          <a:spcPct val="107000"/>
                        </a:lnSpc>
                        <a:spcAft>
                          <a:spcPts val="0"/>
                        </a:spcAft>
                      </a:pPr>
                      <a:r>
                        <a:rPr lang="it-IT" sz="900">
                          <a:effectLst/>
                        </a:rPr>
                        <a:t>[θ]</a:t>
                      </a:r>
                      <a:r>
                        <a:rPr lang="ka-GE" sz="900">
                          <a:effectLst/>
                        </a:rPr>
                        <a:t> - ყველა შემთხვევაში</a:t>
                      </a:r>
                      <a:endParaRPr lang="en-US" sz="900">
                        <a:effectLst/>
                      </a:endParaRPr>
                    </a:p>
                    <a:p>
                      <a:pPr algn="ctr">
                        <a:lnSpc>
                          <a:spcPct val="107000"/>
                        </a:lnSpc>
                        <a:spcAft>
                          <a:spcPts val="0"/>
                        </a:spcAft>
                      </a:pPr>
                      <a:r>
                        <a:rPr lang="it-IT"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es-ES" sz="900">
                          <a:effectLst/>
                        </a:rPr>
                        <a:t> </a:t>
                      </a:r>
                      <a:endParaRPr lang="en-US" sz="900">
                        <a:effectLst/>
                      </a:endParaRPr>
                    </a:p>
                    <a:p>
                      <a:pPr algn="ctr">
                        <a:lnSpc>
                          <a:spcPct val="107000"/>
                        </a:lnSpc>
                        <a:spcAft>
                          <a:spcPts val="0"/>
                        </a:spcAft>
                      </a:pPr>
                      <a:r>
                        <a:rPr lang="es-ES" sz="900">
                          <a:effectLst/>
                        </a:rPr>
                        <a:t>c </a:t>
                      </a:r>
                      <a:r>
                        <a:rPr lang="ka-GE" sz="900">
                          <a:effectLst/>
                        </a:rPr>
                        <a:t>+</a:t>
                      </a:r>
                      <a:r>
                        <a:rPr lang="es-ES" sz="900">
                          <a:effectLst/>
                        </a:rPr>
                        <a:t> i, e</a:t>
                      </a:r>
                      <a:endParaRPr lang="en-US" sz="900">
                        <a:effectLst/>
                      </a:endParaRPr>
                    </a:p>
                    <a:p>
                      <a:pPr algn="ctr">
                        <a:lnSpc>
                          <a:spcPct val="107000"/>
                        </a:lnSpc>
                        <a:spcAft>
                          <a:spcPts val="0"/>
                        </a:spcAft>
                      </a:pPr>
                      <a:r>
                        <a:rPr lang="es-ES" sz="900">
                          <a:effectLst/>
                        </a:rPr>
                        <a:t>z + a, o, u</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300" dirty="0">
                          <a:effectLst/>
                        </a:rPr>
                        <a:t> </a:t>
                      </a:r>
                      <a:endParaRPr lang="en-U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r>
              <a:tr h="425397">
                <a:tc>
                  <a:txBody>
                    <a:bodyPr/>
                    <a:lstStyle/>
                    <a:p>
                      <a:pPr algn="ctr">
                        <a:lnSpc>
                          <a:spcPct val="107000"/>
                        </a:lnSpc>
                        <a:spcAft>
                          <a:spcPts val="0"/>
                        </a:spcAft>
                      </a:pPr>
                      <a:r>
                        <a:rPr lang="ka-GE" sz="900">
                          <a:effectLst/>
                        </a:rPr>
                        <a:t> </a:t>
                      </a:r>
                      <a:endParaRPr lang="en-US" sz="900">
                        <a:effectLst/>
                      </a:endParaRPr>
                    </a:p>
                    <a:p>
                      <a:pPr algn="ctr">
                        <a:lnSpc>
                          <a:spcPct val="107000"/>
                        </a:lnSpc>
                        <a:spcAft>
                          <a:spcPts val="0"/>
                        </a:spcAft>
                      </a:pPr>
                      <a:r>
                        <a:rPr lang="ka-GE" sz="900">
                          <a:effectLst/>
                        </a:rPr>
                        <a:t> </a:t>
                      </a:r>
                      <a:endParaRPr lang="en-US" sz="900">
                        <a:effectLst/>
                      </a:endParaRPr>
                    </a:p>
                    <a:p>
                      <a:pPr algn="ctr">
                        <a:lnSpc>
                          <a:spcPct val="107000"/>
                        </a:lnSpc>
                        <a:spcAft>
                          <a:spcPts val="0"/>
                        </a:spcAft>
                      </a:pPr>
                      <a:r>
                        <a:rPr lang="ka-GE" sz="900">
                          <a:effectLst/>
                        </a:rPr>
                        <a:t> </a:t>
                      </a:r>
                      <a:endParaRPr lang="en-US" sz="900">
                        <a:effectLst/>
                      </a:endParaRPr>
                    </a:p>
                    <a:p>
                      <a:pPr algn="ctr">
                        <a:lnSpc>
                          <a:spcPct val="107000"/>
                        </a:lnSpc>
                        <a:spcAft>
                          <a:spcPts val="0"/>
                        </a:spcAft>
                      </a:pPr>
                      <a:r>
                        <a:rPr lang="it-IT" sz="900">
                          <a:effectLst/>
                        </a:rPr>
                        <a:t>/s/ - </a:t>
                      </a:r>
                      <a:r>
                        <a:rPr lang="ka-GE" sz="900">
                          <a:effectLst/>
                        </a:rPr>
                        <a:t>ალვეოლარული, ფრიკატივი, ყრუ, ორალური </a:t>
                      </a:r>
                      <a:endParaRPr lang="en-US" sz="900">
                        <a:effectLst/>
                      </a:endParaRPr>
                    </a:p>
                    <a:p>
                      <a:pPr algn="ctr">
                        <a:lnSpc>
                          <a:spcPct val="107000"/>
                        </a:lnSpc>
                        <a:spcAft>
                          <a:spcPts val="0"/>
                        </a:spcAft>
                      </a:pPr>
                      <a:r>
                        <a:rPr lang="ka-GE"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it-IT" sz="900">
                          <a:effectLst/>
                        </a:rPr>
                        <a:t>[s] </a:t>
                      </a:r>
                      <a:r>
                        <a:rPr lang="ka-GE" sz="900">
                          <a:effectLst/>
                        </a:rPr>
                        <a:t>- ყრუ მარცვლის დასაწყისში, ხმოვნის წინ</a:t>
                      </a:r>
                      <a:endParaRPr lang="en-US" sz="900">
                        <a:effectLst/>
                      </a:endParaRPr>
                    </a:p>
                    <a:p>
                      <a:pPr algn="ctr">
                        <a:lnSpc>
                          <a:spcPct val="107000"/>
                        </a:lnSpc>
                        <a:spcAft>
                          <a:spcPts val="0"/>
                        </a:spcAft>
                      </a:pPr>
                      <a:r>
                        <a:rPr lang="ka-GE" sz="900">
                          <a:effectLst/>
                        </a:rPr>
                        <a:t> </a:t>
                      </a:r>
                      <a:endParaRPr lang="en-US" sz="900">
                        <a:effectLst/>
                      </a:endParaRPr>
                    </a:p>
                    <a:p>
                      <a:pPr algn="ctr">
                        <a:lnSpc>
                          <a:spcPct val="107000"/>
                        </a:lnSpc>
                        <a:spcAft>
                          <a:spcPts val="0"/>
                        </a:spcAft>
                      </a:pPr>
                      <a:r>
                        <a:rPr lang="it-IT" sz="900">
                          <a:effectLst/>
                        </a:rPr>
                        <a:t>[s̪] </a:t>
                      </a:r>
                      <a:r>
                        <a:rPr lang="es-ES" sz="900">
                          <a:effectLst/>
                        </a:rPr>
                        <a:t> - </a:t>
                      </a:r>
                      <a:r>
                        <a:rPr lang="ka-GE" sz="900">
                          <a:effectLst/>
                        </a:rPr>
                        <a:t>დენტალიზებული </a:t>
                      </a:r>
                      <a:endParaRPr lang="en-US" sz="900">
                        <a:effectLst/>
                      </a:endParaRPr>
                    </a:p>
                    <a:p>
                      <a:pPr algn="ctr">
                        <a:lnSpc>
                          <a:spcPct val="107000"/>
                        </a:lnSpc>
                        <a:spcAft>
                          <a:spcPts val="0"/>
                        </a:spcAft>
                      </a:pPr>
                      <a:r>
                        <a:rPr lang="ka-GE" sz="900">
                          <a:effectLst/>
                        </a:rPr>
                        <a:t>(</a:t>
                      </a:r>
                      <a:r>
                        <a:rPr lang="it-IT" sz="900">
                          <a:effectLst/>
                        </a:rPr>
                        <a:t>[t]-</a:t>
                      </a:r>
                      <a:r>
                        <a:rPr lang="ka-GE" sz="900">
                          <a:effectLst/>
                        </a:rPr>
                        <a:t>სა და </a:t>
                      </a:r>
                      <a:r>
                        <a:rPr lang="it-IT" sz="900">
                          <a:effectLst/>
                        </a:rPr>
                        <a:t>[</a:t>
                      </a:r>
                      <a:r>
                        <a:rPr lang="ka-GE" sz="900">
                          <a:effectLst/>
                        </a:rPr>
                        <a:t>d</a:t>
                      </a:r>
                      <a:r>
                        <a:rPr lang="it-IT" sz="900">
                          <a:effectLst/>
                        </a:rPr>
                        <a:t>]</a:t>
                      </a:r>
                      <a:r>
                        <a:rPr lang="ka-GE" sz="900">
                          <a:effectLst/>
                        </a:rPr>
                        <a:t>-ს შემდეგ)</a:t>
                      </a:r>
                      <a:endParaRPr lang="en-US" sz="900">
                        <a:effectLst/>
                      </a:endParaRPr>
                    </a:p>
                    <a:p>
                      <a:pPr algn="ctr">
                        <a:lnSpc>
                          <a:spcPct val="107000"/>
                        </a:lnSpc>
                        <a:spcAft>
                          <a:spcPts val="0"/>
                        </a:spcAft>
                      </a:pPr>
                      <a:r>
                        <a:rPr lang="ka-GE" sz="900">
                          <a:effectLst/>
                        </a:rPr>
                        <a:t> </a:t>
                      </a:r>
                      <a:endParaRPr lang="en-US" sz="900">
                        <a:effectLst/>
                      </a:endParaRPr>
                    </a:p>
                    <a:p>
                      <a:pPr algn="ctr">
                        <a:lnSpc>
                          <a:spcPct val="107000"/>
                        </a:lnSpc>
                        <a:spcAft>
                          <a:spcPts val="0"/>
                        </a:spcAft>
                      </a:pPr>
                      <a:r>
                        <a:rPr lang="it-IT" sz="900">
                          <a:effectLst/>
                        </a:rPr>
                        <a:t>[z] – </a:t>
                      </a:r>
                      <a:r>
                        <a:rPr lang="ka-GE" sz="900">
                          <a:effectLst/>
                        </a:rPr>
                        <a:t>სონორიზებული </a:t>
                      </a:r>
                      <a:endParaRPr lang="en-US" sz="900">
                        <a:effectLst/>
                      </a:endParaRPr>
                    </a:p>
                    <a:p>
                      <a:pPr algn="ctr">
                        <a:lnSpc>
                          <a:spcPct val="107000"/>
                        </a:lnSpc>
                        <a:spcAft>
                          <a:spcPts val="0"/>
                        </a:spcAft>
                      </a:pPr>
                      <a:r>
                        <a:rPr lang="ka-GE" sz="900">
                          <a:effectLst/>
                        </a:rPr>
                        <a:t>(მჟღერი თანხმოვნების წინ)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900">
                          <a:effectLst/>
                        </a:rPr>
                        <a:t> </a:t>
                      </a:r>
                      <a:endParaRPr lang="en-US" sz="900">
                        <a:effectLst/>
                      </a:endParaRPr>
                    </a:p>
                    <a:p>
                      <a:pPr>
                        <a:lnSpc>
                          <a:spcPct val="107000"/>
                        </a:lnSpc>
                        <a:spcAft>
                          <a:spcPts val="0"/>
                        </a:spcAft>
                      </a:pPr>
                      <a:r>
                        <a:rPr lang="ka-GE" sz="900">
                          <a:effectLst/>
                        </a:rPr>
                        <a:t> </a:t>
                      </a:r>
                      <a:endParaRPr lang="en-US" sz="900">
                        <a:effectLst/>
                      </a:endParaRPr>
                    </a:p>
                    <a:p>
                      <a:pPr>
                        <a:lnSpc>
                          <a:spcPct val="107000"/>
                        </a:lnSpc>
                        <a:spcAft>
                          <a:spcPts val="0"/>
                        </a:spcAft>
                      </a:pPr>
                      <a:r>
                        <a:rPr lang="ka-GE" sz="900">
                          <a:effectLst/>
                        </a:rPr>
                        <a:t> </a:t>
                      </a:r>
                      <a:endParaRPr lang="en-US" sz="900">
                        <a:effectLst/>
                      </a:endParaRPr>
                    </a:p>
                    <a:p>
                      <a:pPr algn="ctr">
                        <a:lnSpc>
                          <a:spcPct val="107000"/>
                        </a:lnSpc>
                        <a:spcAft>
                          <a:spcPts val="0"/>
                        </a:spcAft>
                      </a:pPr>
                      <a:r>
                        <a:rPr lang="it-IT" sz="900">
                          <a:effectLst/>
                        </a:rPr>
                        <a: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300" dirty="0">
                          <a:effectLst/>
                        </a:rPr>
                        <a:t> </a:t>
                      </a:r>
                      <a:endParaRPr lang="en-U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r>
              <a:tr h="728916">
                <a:tc>
                  <a:txBody>
                    <a:bodyPr/>
                    <a:lstStyle/>
                    <a:p>
                      <a:pPr>
                        <a:lnSpc>
                          <a:spcPct val="107000"/>
                        </a:lnSpc>
                        <a:spcBef>
                          <a:spcPts val="60"/>
                        </a:spcBef>
                        <a:spcAft>
                          <a:spcPts val="0"/>
                        </a:spcAft>
                      </a:pPr>
                      <a:r>
                        <a:rPr lang="ka-GE" sz="900">
                          <a:effectLst/>
                        </a:rPr>
                        <a:t> </a:t>
                      </a:r>
                      <a:endParaRPr lang="en-US" sz="900">
                        <a:effectLst/>
                      </a:endParaRPr>
                    </a:p>
                    <a:p>
                      <a:pPr algn="ctr">
                        <a:lnSpc>
                          <a:spcPct val="107000"/>
                        </a:lnSpc>
                        <a:spcBef>
                          <a:spcPts val="60"/>
                        </a:spcBef>
                        <a:spcAft>
                          <a:spcPts val="0"/>
                        </a:spcAft>
                      </a:pPr>
                      <a:r>
                        <a:rPr lang="ka-GE" sz="900">
                          <a:effectLst/>
                        </a:rPr>
                        <a:t> </a:t>
                      </a:r>
                      <a:endParaRPr lang="en-US" sz="900">
                        <a:effectLst/>
                      </a:endParaRPr>
                    </a:p>
                    <a:p>
                      <a:pPr algn="ctr">
                        <a:lnSpc>
                          <a:spcPct val="107000"/>
                        </a:lnSpc>
                        <a:spcBef>
                          <a:spcPts val="60"/>
                        </a:spcBef>
                        <a:spcAft>
                          <a:spcPts val="0"/>
                        </a:spcAft>
                      </a:pPr>
                      <a:r>
                        <a:rPr lang="it-IT" sz="900">
                          <a:effectLst/>
                        </a:rPr>
                        <a:t>/l/ - </a:t>
                      </a:r>
                      <a:r>
                        <a:rPr lang="ka-GE" sz="900">
                          <a:effectLst/>
                        </a:rPr>
                        <a:t>ალვეოლარული, ლატერალი, მჟღერი, ორალური</a:t>
                      </a:r>
                      <a:endParaRPr lang="en-US" sz="900">
                        <a:effectLst/>
                      </a:endParaRPr>
                    </a:p>
                    <a:p>
                      <a:pPr algn="ctr">
                        <a:lnSpc>
                          <a:spcPct val="107000"/>
                        </a:lnSpc>
                        <a:spcAft>
                          <a:spcPts val="0"/>
                        </a:spcAft>
                      </a:pPr>
                      <a:r>
                        <a:rPr lang="ka-GE"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Bef>
                          <a:spcPts val="60"/>
                        </a:spcBef>
                        <a:spcAft>
                          <a:spcPts val="0"/>
                        </a:spcAft>
                      </a:pPr>
                      <a:r>
                        <a:rPr lang="ka-GE" sz="900">
                          <a:effectLst/>
                        </a:rPr>
                        <a:t> </a:t>
                      </a:r>
                      <a:endParaRPr lang="en-US" sz="900">
                        <a:effectLst/>
                      </a:endParaRPr>
                    </a:p>
                    <a:p>
                      <a:pPr algn="ctr">
                        <a:lnSpc>
                          <a:spcPct val="107000"/>
                        </a:lnSpc>
                        <a:spcBef>
                          <a:spcPts val="60"/>
                        </a:spcBef>
                        <a:spcAft>
                          <a:spcPts val="0"/>
                        </a:spcAft>
                      </a:pPr>
                      <a:r>
                        <a:rPr lang="it-IT" sz="900">
                          <a:effectLst/>
                        </a:rPr>
                        <a:t>[̪l] – </a:t>
                      </a:r>
                      <a:r>
                        <a:rPr lang="ka-GE" sz="900">
                          <a:effectLst/>
                        </a:rPr>
                        <a:t>დენტალიზებული </a:t>
                      </a:r>
                      <a:endParaRPr lang="en-US" sz="900">
                        <a:effectLst/>
                      </a:endParaRPr>
                    </a:p>
                    <a:p>
                      <a:pPr algn="ctr">
                        <a:lnSpc>
                          <a:spcPct val="107000"/>
                        </a:lnSpc>
                        <a:spcBef>
                          <a:spcPts val="60"/>
                        </a:spcBef>
                        <a:spcAft>
                          <a:spcPts val="0"/>
                        </a:spcAft>
                      </a:pPr>
                      <a:r>
                        <a:rPr lang="ka-GE" sz="900">
                          <a:effectLst/>
                        </a:rPr>
                        <a:t>(</a:t>
                      </a:r>
                      <a:r>
                        <a:rPr lang="it-IT" sz="900">
                          <a:effectLst/>
                        </a:rPr>
                        <a:t>[t]-</a:t>
                      </a:r>
                      <a:r>
                        <a:rPr lang="ka-GE" sz="900">
                          <a:effectLst/>
                        </a:rPr>
                        <a:t>სა და</a:t>
                      </a:r>
                      <a:r>
                        <a:rPr lang="it-IT" sz="900">
                          <a:effectLst/>
                        </a:rPr>
                        <a:t> [d]-</a:t>
                      </a:r>
                      <a:r>
                        <a:rPr lang="ka-GE" sz="900">
                          <a:effectLst/>
                        </a:rPr>
                        <a:t>ს წინ</a:t>
                      </a:r>
                      <a:r>
                        <a:rPr lang="it-IT" sz="900">
                          <a:effectLst/>
                        </a:rPr>
                        <a:t>)</a:t>
                      </a:r>
                      <a:endParaRPr lang="en-US" sz="900">
                        <a:effectLst/>
                      </a:endParaRPr>
                    </a:p>
                    <a:p>
                      <a:pPr algn="ctr">
                        <a:lnSpc>
                          <a:spcPct val="107000"/>
                        </a:lnSpc>
                        <a:spcBef>
                          <a:spcPts val="60"/>
                        </a:spcBef>
                        <a:spcAft>
                          <a:spcPts val="0"/>
                        </a:spcAft>
                      </a:pPr>
                      <a:r>
                        <a:rPr lang="ka-GE" sz="900">
                          <a:effectLst/>
                        </a:rPr>
                        <a:t> </a:t>
                      </a:r>
                      <a:endParaRPr lang="en-US" sz="900">
                        <a:effectLst/>
                      </a:endParaRPr>
                    </a:p>
                    <a:p>
                      <a:pPr algn="ctr">
                        <a:lnSpc>
                          <a:spcPct val="107000"/>
                        </a:lnSpc>
                        <a:spcBef>
                          <a:spcPts val="60"/>
                        </a:spcBef>
                        <a:spcAft>
                          <a:spcPts val="0"/>
                        </a:spcAft>
                        <a:tabLst>
                          <a:tab pos="690880" algn="l"/>
                        </a:tabLst>
                      </a:pPr>
                      <a:r>
                        <a:rPr lang="it-IT" sz="900">
                          <a:effectLst/>
                        </a:rPr>
                        <a:t>[l̪+] - </a:t>
                      </a:r>
                      <a:r>
                        <a:rPr lang="ka-GE" sz="900">
                          <a:effectLst/>
                        </a:rPr>
                        <a:t>ინტერდენტალიზებული  </a:t>
                      </a:r>
                      <a:endParaRPr lang="en-US" sz="900">
                        <a:effectLst/>
                      </a:endParaRPr>
                    </a:p>
                    <a:p>
                      <a:pPr algn="ctr">
                        <a:lnSpc>
                          <a:spcPct val="107000"/>
                        </a:lnSpc>
                        <a:spcBef>
                          <a:spcPts val="60"/>
                        </a:spcBef>
                        <a:spcAft>
                          <a:spcPts val="0"/>
                        </a:spcAft>
                        <a:tabLst>
                          <a:tab pos="690880" algn="l"/>
                        </a:tabLst>
                      </a:pPr>
                      <a:r>
                        <a:rPr lang="ka-GE" sz="900">
                          <a:effectLst/>
                        </a:rPr>
                        <a:t>(</a:t>
                      </a:r>
                      <a:r>
                        <a:rPr lang="it-IT" sz="900">
                          <a:effectLst/>
                        </a:rPr>
                        <a:t>[θ]-</a:t>
                      </a:r>
                      <a:r>
                        <a:rPr lang="ka-GE" sz="900">
                          <a:effectLst/>
                        </a:rPr>
                        <a:t>ს წინ</a:t>
                      </a:r>
                      <a:r>
                        <a:rPr lang="it-IT" sz="900">
                          <a:effectLst/>
                        </a:rPr>
                        <a:t>)</a:t>
                      </a:r>
                      <a:endParaRPr lang="en-US" sz="900">
                        <a:effectLst/>
                      </a:endParaRPr>
                    </a:p>
                    <a:p>
                      <a:pPr algn="ctr">
                        <a:lnSpc>
                          <a:spcPct val="107000"/>
                        </a:lnSpc>
                        <a:spcBef>
                          <a:spcPts val="60"/>
                        </a:spcBef>
                        <a:spcAft>
                          <a:spcPts val="0"/>
                        </a:spcAft>
                        <a:tabLst>
                          <a:tab pos="690880" algn="l"/>
                        </a:tabLst>
                      </a:pPr>
                      <a:r>
                        <a:rPr lang="ka-GE" sz="900">
                          <a:effectLst/>
                        </a:rPr>
                        <a:t> </a:t>
                      </a:r>
                      <a:endParaRPr lang="en-US" sz="900">
                        <a:effectLst/>
                      </a:endParaRPr>
                    </a:p>
                    <a:p>
                      <a:pPr algn="ctr">
                        <a:lnSpc>
                          <a:spcPct val="107000"/>
                        </a:lnSpc>
                        <a:spcBef>
                          <a:spcPts val="60"/>
                        </a:spcBef>
                        <a:spcAft>
                          <a:spcPts val="0"/>
                        </a:spcAft>
                        <a:tabLst>
                          <a:tab pos="690880" algn="l"/>
                        </a:tabLst>
                      </a:pPr>
                      <a:r>
                        <a:rPr lang="it-IT" sz="900">
                          <a:effectLst/>
                        </a:rPr>
                        <a:t>[λ] – </a:t>
                      </a:r>
                      <a:r>
                        <a:rPr lang="ka-GE" sz="900">
                          <a:effectLst/>
                        </a:rPr>
                        <a:t>პალატალიზებული </a:t>
                      </a:r>
                      <a:endParaRPr lang="en-US" sz="900">
                        <a:effectLst/>
                      </a:endParaRPr>
                    </a:p>
                    <a:p>
                      <a:pPr algn="ctr">
                        <a:lnSpc>
                          <a:spcPct val="107000"/>
                        </a:lnSpc>
                        <a:spcBef>
                          <a:spcPts val="60"/>
                        </a:spcBef>
                        <a:spcAft>
                          <a:spcPts val="0"/>
                        </a:spcAft>
                        <a:tabLst>
                          <a:tab pos="690880" algn="l"/>
                        </a:tabLst>
                      </a:pPr>
                      <a:r>
                        <a:rPr lang="ka-GE" sz="900">
                          <a:effectLst/>
                        </a:rPr>
                        <a:t>(</a:t>
                      </a:r>
                      <a:r>
                        <a:rPr lang="it-IT" sz="900">
                          <a:effectLst/>
                        </a:rPr>
                        <a:t>[ʧ ]-</a:t>
                      </a:r>
                      <a:r>
                        <a:rPr lang="ka-GE" sz="900">
                          <a:effectLst/>
                        </a:rPr>
                        <a:t>ს წინ</a:t>
                      </a:r>
                      <a:r>
                        <a:rPr lang="it-IT" sz="900">
                          <a:effectLst/>
                        </a:rPr>
                        <a:t>)</a:t>
                      </a:r>
                      <a:endParaRPr lang="en-US" sz="900">
                        <a:effectLst/>
                      </a:endParaRPr>
                    </a:p>
                    <a:p>
                      <a:pPr algn="ctr">
                        <a:lnSpc>
                          <a:spcPct val="107000"/>
                        </a:lnSpc>
                        <a:spcBef>
                          <a:spcPts val="60"/>
                        </a:spcBef>
                        <a:spcAft>
                          <a:spcPts val="0"/>
                        </a:spcAft>
                        <a:tabLst>
                          <a:tab pos="690880" algn="l"/>
                        </a:tabLst>
                      </a:pPr>
                      <a:r>
                        <a:rPr lang="ka-GE" sz="900">
                          <a:effectLst/>
                        </a:rPr>
                        <a:t> </a:t>
                      </a:r>
                      <a:endParaRPr lang="en-US" sz="900">
                        <a:effectLst/>
                      </a:endParaRPr>
                    </a:p>
                    <a:p>
                      <a:pPr algn="ctr">
                        <a:lnSpc>
                          <a:spcPct val="107000"/>
                        </a:lnSpc>
                        <a:spcBef>
                          <a:spcPts val="60"/>
                        </a:spcBef>
                        <a:spcAft>
                          <a:spcPts val="0"/>
                        </a:spcAft>
                      </a:pPr>
                      <a:r>
                        <a:rPr lang="it-IT" sz="900">
                          <a:effectLst/>
                        </a:rPr>
                        <a:t>[l] - </a:t>
                      </a:r>
                      <a:r>
                        <a:rPr lang="ka-GE" sz="900">
                          <a:effectLst/>
                        </a:rPr>
                        <a:t>დანარჩენ შემთხვევებში (მათ შორის მარცვლის დასაწყისი)</a:t>
                      </a:r>
                      <a:endParaRPr lang="en-US" sz="900">
                        <a:effectLst/>
                      </a:endParaRPr>
                    </a:p>
                    <a:p>
                      <a:pPr algn="ctr">
                        <a:lnSpc>
                          <a:spcPct val="107000"/>
                        </a:lnSpc>
                        <a:spcAft>
                          <a:spcPts val="0"/>
                        </a:spcAft>
                      </a:pPr>
                      <a:r>
                        <a:rPr lang="it-IT"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900" dirty="0">
                          <a:effectLst/>
                        </a:rPr>
                        <a:t> </a:t>
                      </a:r>
                      <a:endParaRPr lang="en-US" sz="900" dirty="0">
                        <a:effectLst/>
                      </a:endParaRPr>
                    </a:p>
                    <a:p>
                      <a:pPr>
                        <a:lnSpc>
                          <a:spcPct val="107000"/>
                        </a:lnSpc>
                        <a:spcAft>
                          <a:spcPts val="0"/>
                        </a:spcAft>
                      </a:pPr>
                      <a:r>
                        <a:rPr lang="ka-GE" sz="900" dirty="0">
                          <a:effectLst/>
                        </a:rPr>
                        <a:t> </a:t>
                      </a:r>
                      <a:endParaRPr lang="en-US" sz="900" dirty="0">
                        <a:effectLst/>
                      </a:endParaRPr>
                    </a:p>
                    <a:p>
                      <a:pPr algn="ctr">
                        <a:lnSpc>
                          <a:spcPct val="107000"/>
                        </a:lnSpc>
                        <a:spcAft>
                          <a:spcPts val="0"/>
                        </a:spcAft>
                      </a:pPr>
                      <a:r>
                        <a:rPr lang="ka-GE" sz="900" dirty="0">
                          <a:effectLst/>
                        </a:rPr>
                        <a:t> </a:t>
                      </a:r>
                      <a:endParaRPr lang="en-US" sz="900" dirty="0">
                        <a:effectLst/>
                      </a:endParaRPr>
                    </a:p>
                    <a:p>
                      <a:pPr algn="ctr">
                        <a:lnSpc>
                          <a:spcPct val="107000"/>
                        </a:lnSpc>
                        <a:spcAft>
                          <a:spcPts val="0"/>
                        </a:spcAft>
                      </a:pPr>
                      <a:r>
                        <a:rPr lang="it-IT" sz="900" dirty="0">
                          <a:effectLst/>
                        </a:rPr>
                        <a:t>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300" dirty="0">
                          <a:effectLst/>
                        </a:rPr>
                        <a:t> </a:t>
                      </a:r>
                      <a:endParaRPr lang="en-U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r>
              <a:tr h="163289">
                <a:tc>
                  <a:txBody>
                    <a:bodyPr/>
                    <a:lstStyle/>
                    <a:p>
                      <a:pPr algn="ctr">
                        <a:lnSpc>
                          <a:spcPct val="107000"/>
                        </a:lnSpc>
                        <a:spcAft>
                          <a:spcPts val="0"/>
                        </a:spcAft>
                      </a:pPr>
                      <a:r>
                        <a:rPr lang="es-ES" sz="900">
                          <a:effectLst/>
                        </a:rPr>
                        <a:t>/ɾ/ - </a:t>
                      </a:r>
                      <a:r>
                        <a:rPr lang="ka-GE" sz="900">
                          <a:effectLst/>
                        </a:rPr>
                        <a:t>ალვეოლარული, ვიბრანტი</a:t>
                      </a:r>
                      <a:r>
                        <a:rPr lang="es-ES" sz="900">
                          <a:effectLst/>
                        </a:rPr>
                        <a:t> (</a:t>
                      </a:r>
                      <a:r>
                        <a:rPr lang="ka-GE" sz="900">
                          <a:effectLst/>
                        </a:rPr>
                        <a:t>ერთმახვილიანი</a:t>
                      </a:r>
                      <a:r>
                        <a:rPr lang="es-ES" sz="900">
                          <a:effectLst/>
                        </a:rPr>
                        <a:t>)</a:t>
                      </a:r>
                      <a:r>
                        <a:rPr lang="ka-GE" sz="900">
                          <a:effectLst/>
                        </a:rPr>
                        <a:t>, მჟღერი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it-IT" sz="900">
                          <a:effectLst/>
                        </a:rPr>
                        <a:t>[</a:t>
                      </a:r>
                      <a:r>
                        <a:rPr lang="ka-GE" sz="900">
                          <a:effectLst/>
                        </a:rPr>
                        <a:t>ɾ</a:t>
                      </a:r>
                      <a:r>
                        <a:rPr lang="it-IT" sz="900">
                          <a:effectLst/>
                        </a:rPr>
                        <a:t>]</a:t>
                      </a:r>
                      <a:r>
                        <a:rPr lang="ka-GE" sz="900">
                          <a:effectLst/>
                        </a:rPr>
                        <a:t> - არათავკიდურ პოზიციაში, თანხმოვნებთან </a:t>
                      </a:r>
                      <a:r>
                        <a:rPr lang="es-ES" sz="900">
                          <a:effectLst/>
                        </a:rPr>
                        <a:t>(</a:t>
                      </a:r>
                      <a:r>
                        <a:rPr lang="ka-GE" sz="900">
                          <a:effectLst/>
                        </a:rPr>
                        <a:t>l, n, s-ს გარდა</a:t>
                      </a:r>
                      <a:r>
                        <a:rPr lang="es-ES" sz="900">
                          <a:effectLst/>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es-ES" sz="900" dirty="0">
                          <a:effectLst/>
                        </a:rPr>
                        <a:t> </a:t>
                      </a:r>
                      <a:endParaRPr lang="en-US" sz="900" dirty="0">
                        <a:effectLst/>
                      </a:endParaRPr>
                    </a:p>
                    <a:p>
                      <a:pPr algn="ctr">
                        <a:lnSpc>
                          <a:spcPct val="107000"/>
                        </a:lnSpc>
                        <a:spcBef>
                          <a:spcPts val="60"/>
                        </a:spcBef>
                        <a:spcAft>
                          <a:spcPts val="0"/>
                        </a:spcAft>
                      </a:pPr>
                      <a:r>
                        <a:rPr lang="it-IT" sz="900" dirty="0">
                          <a:effectLst/>
                        </a:rPr>
                        <a:t> r</a:t>
                      </a:r>
                      <a:endParaRPr lang="en-US" sz="900" dirty="0">
                        <a:effectLst/>
                      </a:endParaRPr>
                    </a:p>
                    <a:p>
                      <a:pPr algn="ctr">
                        <a:lnSpc>
                          <a:spcPct val="107000"/>
                        </a:lnSpc>
                        <a:spcAft>
                          <a:spcPts val="0"/>
                        </a:spcAft>
                      </a:pPr>
                      <a:r>
                        <a:rPr lang="es-E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300">
                          <a:effectLst/>
                        </a:rPr>
                        <a:t> </a:t>
                      </a:r>
                      <a:endParaRPr lang="en-US" sz="3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r>
              <a:tr h="159524">
                <a:tc>
                  <a:txBody>
                    <a:bodyPr/>
                    <a:lstStyle/>
                    <a:p>
                      <a:pPr algn="ctr">
                        <a:lnSpc>
                          <a:spcPct val="107000"/>
                        </a:lnSpc>
                        <a:spcAft>
                          <a:spcPts val="0"/>
                        </a:spcAft>
                      </a:pPr>
                      <a:r>
                        <a:rPr lang="ka-GE" sz="900">
                          <a:effectLst/>
                        </a:rPr>
                        <a:t>/</a:t>
                      </a:r>
                      <a:r>
                        <a:rPr lang="es-ES" sz="900">
                          <a:effectLst/>
                        </a:rPr>
                        <a:t>r</a:t>
                      </a:r>
                      <a:r>
                        <a:rPr lang="ka-GE" sz="900">
                          <a:effectLst/>
                        </a:rPr>
                        <a:t>/</a:t>
                      </a:r>
                      <a:r>
                        <a:rPr lang="es-ES" sz="900">
                          <a:effectLst/>
                        </a:rPr>
                        <a:t> - </a:t>
                      </a:r>
                      <a:r>
                        <a:rPr lang="ka-GE" sz="900">
                          <a:effectLst/>
                        </a:rPr>
                        <a:t>ალვეოლარული, ვიბრანტი (მრავალმახვილიანი), მჟღერი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it-IT" sz="900">
                          <a:effectLst/>
                        </a:rPr>
                        <a:t>[</a:t>
                      </a:r>
                      <a:r>
                        <a:rPr lang="es-ES" sz="900">
                          <a:effectLst/>
                        </a:rPr>
                        <a:t>r</a:t>
                      </a:r>
                      <a:r>
                        <a:rPr lang="it-IT" sz="900">
                          <a:effectLst/>
                        </a:rPr>
                        <a:t>] - </a:t>
                      </a:r>
                      <a:r>
                        <a:rPr lang="ka-GE" sz="900">
                          <a:effectLst/>
                        </a:rPr>
                        <a:t>თავკიდურ პოზიციაში და l, n, s თანხმოვნებთან</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900" dirty="0">
                          <a:effectLst/>
                        </a:rPr>
                        <a:t> </a:t>
                      </a:r>
                      <a:endParaRPr lang="en-US" sz="900" dirty="0">
                        <a:effectLst/>
                      </a:endParaRPr>
                    </a:p>
                    <a:p>
                      <a:pPr algn="ctr">
                        <a:lnSpc>
                          <a:spcPct val="107000"/>
                        </a:lnSpc>
                        <a:spcAft>
                          <a:spcPts val="0"/>
                        </a:spcAft>
                      </a:pPr>
                      <a:r>
                        <a:rPr lang="it-IT" sz="900" dirty="0">
                          <a:effectLst/>
                        </a:rPr>
                        <a:t> rr </a:t>
                      </a:r>
                      <a:endParaRPr lang="en-US" sz="900" dirty="0">
                        <a:effectLst/>
                      </a:endParaRPr>
                    </a:p>
                    <a:p>
                      <a:pPr algn="ctr">
                        <a:lnSpc>
                          <a:spcPct val="107000"/>
                        </a:lnSpc>
                        <a:spcAft>
                          <a:spcPts val="0"/>
                        </a:spcAft>
                      </a:pPr>
                      <a:r>
                        <a:rPr lang="it-IT" sz="900" dirty="0">
                          <a:effectLst/>
                        </a:rPr>
                        <a:t>r</a:t>
                      </a:r>
                      <a:r>
                        <a:rPr lang="ka-GE" sz="900" dirty="0">
                          <a:effectLst/>
                        </a:rPr>
                        <a:t> + </a:t>
                      </a:r>
                      <a:r>
                        <a:rPr lang="it-IT" sz="900" dirty="0">
                          <a:effectLst/>
                        </a:rPr>
                        <a:t>l, n, 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300">
                          <a:effectLst/>
                        </a:rPr>
                        <a:t> </a:t>
                      </a:r>
                      <a:endParaRPr lang="en-US" sz="3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r>
              <a:tr h="1063492">
                <a:tc>
                  <a:txBody>
                    <a:bodyPr/>
                    <a:lstStyle/>
                    <a:p>
                      <a:pPr algn="ctr">
                        <a:lnSpc>
                          <a:spcPct val="107000"/>
                        </a:lnSpc>
                        <a:spcBef>
                          <a:spcPts val="60"/>
                        </a:spcBef>
                        <a:spcAft>
                          <a:spcPts val="0"/>
                        </a:spcAft>
                      </a:pPr>
                      <a:r>
                        <a:rPr lang="it-IT" sz="900" dirty="0">
                          <a:effectLst/>
                        </a:rPr>
                        <a:t> </a:t>
                      </a:r>
                      <a:endParaRPr lang="en-US" sz="900" dirty="0">
                        <a:effectLst/>
                      </a:endParaRPr>
                    </a:p>
                    <a:p>
                      <a:pPr algn="ctr">
                        <a:lnSpc>
                          <a:spcPct val="107000"/>
                        </a:lnSpc>
                        <a:spcBef>
                          <a:spcPts val="60"/>
                        </a:spcBef>
                        <a:spcAft>
                          <a:spcPts val="0"/>
                        </a:spcAft>
                      </a:pPr>
                      <a:r>
                        <a:rPr lang="ka-GE" sz="900" dirty="0">
                          <a:effectLst/>
                        </a:rPr>
                        <a:t> </a:t>
                      </a:r>
                      <a:endParaRPr lang="en-US" sz="900" dirty="0">
                        <a:effectLst/>
                      </a:endParaRPr>
                    </a:p>
                    <a:p>
                      <a:pPr algn="ctr">
                        <a:lnSpc>
                          <a:spcPct val="107000"/>
                        </a:lnSpc>
                        <a:spcBef>
                          <a:spcPts val="60"/>
                        </a:spcBef>
                        <a:spcAft>
                          <a:spcPts val="0"/>
                        </a:spcAft>
                      </a:pPr>
                      <a:r>
                        <a:rPr lang="ka-GE" sz="900" dirty="0">
                          <a:effectLst/>
                        </a:rPr>
                        <a:t> </a:t>
                      </a:r>
                      <a:endParaRPr lang="en-US" sz="900" dirty="0">
                        <a:effectLst/>
                      </a:endParaRPr>
                    </a:p>
                    <a:p>
                      <a:pPr algn="ctr">
                        <a:lnSpc>
                          <a:spcPct val="107000"/>
                        </a:lnSpc>
                        <a:spcBef>
                          <a:spcPts val="60"/>
                        </a:spcBef>
                        <a:spcAft>
                          <a:spcPts val="0"/>
                        </a:spcAft>
                      </a:pPr>
                      <a:r>
                        <a:rPr lang="ka-GE" sz="900" dirty="0">
                          <a:effectLst/>
                        </a:rPr>
                        <a:t> </a:t>
                      </a:r>
                      <a:endParaRPr lang="en-US" sz="900" dirty="0">
                        <a:effectLst/>
                      </a:endParaRPr>
                    </a:p>
                    <a:p>
                      <a:pPr algn="ctr">
                        <a:lnSpc>
                          <a:spcPct val="107000"/>
                        </a:lnSpc>
                        <a:spcBef>
                          <a:spcPts val="60"/>
                        </a:spcBef>
                        <a:spcAft>
                          <a:spcPts val="0"/>
                        </a:spcAft>
                      </a:pPr>
                      <a:r>
                        <a:rPr lang="ka-GE" sz="900" dirty="0">
                          <a:effectLst/>
                        </a:rPr>
                        <a:t> </a:t>
                      </a:r>
                      <a:endParaRPr lang="en-US" sz="900" dirty="0">
                        <a:effectLst/>
                      </a:endParaRPr>
                    </a:p>
                    <a:p>
                      <a:pPr algn="ctr">
                        <a:lnSpc>
                          <a:spcPct val="107000"/>
                        </a:lnSpc>
                        <a:spcBef>
                          <a:spcPts val="60"/>
                        </a:spcBef>
                        <a:spcAft>
                          <a:spcPts val="0"/>
                        </a:spcAft>
                      </a:pPr>
                      <a:r>
                        <a:rPr lang="ka-GE" sz="900" dirty="0">
                          <a:effectLst/>
                        </a:rPr>
                        <a:t> </a:t>
                      </a:r>
                      <a:endParaRPr lang="en-US" sz="900" dirty="0">
                        <a:effectLst/>
                      </a:endParaRPr>
                    </a:p>
                    <a:p>
                      <a:pPr algn="ctr">
                        <a:lnSpc>
                          <a:spcPct val="107000"/>
                        </a:lnSpc>
                        <a:spcBef>
                          <a:spcPts val="60"/>
                        </a:spcBef>
                        <a:spcAft>
                          <a:spcPts val="0"/>
                        </a:spcAft>
                      </a:pPr>
                      <a:r>
                        <a:rPr lang="ka-GE" sz="900" dirty="0">
                          <a:effectLst/>
                        </a:rPr>
                        <a:t> </a:t>
                      </a:r>
                      <a:endParaRPr lang="en-US" sz="900" dirty="0">
                        <a:effectLst/>
                      </a:endParaRPr>
                    </a:p>
                    <a:p>
                      <a:pPr algn="ctr">
                        <a:lnSpc>
                          <a:spcPct val="107000"/>
                        </a:lnSpc>
                        <a:spcBef>
                          <a:spcPts val="60"/>
                        </a:spcBef>
                        <a:spcAft>
                          <a:spcPts val="0"/>
                        </a:spcAft>
                      </a:pPr>
                      <a:r>
                        <a:rPr lang="it-IT" sz="900" dirty="0">
                          <a:effectLst/>
                        </a:rPr>
                        <a:t>/n/</a:t>
                      </a:r>
                      <a:r>
                        <a:rPr lang="ka-GE" sz="900" dirty="0">
                          <a:effectLst/>
                        </a:rPr>
                        <a:t> -ალვეოლარული, მჟღერი, ნაზალური </a:t>
                      </a:r>
                      <a:endParaRPr lang="en-US" sz="900" dirty="0">
                        <a:effectLst/>
                      </a:endParaRPr>
                    </a:p>
                    <a:p>
                      <a:pPr algn="ctr">
                        <a:lnSpc>
                          <a:spcPct val="107000"/>
                        </a:lnSpc>
                        <a:spcAft>
                          <a:spcPts val="0"/>
                        </a:spcAft>
                      </a:pPr>
                      <a:r>
                        <a:rPr lang="ka-GE"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nSpc>
                          <a:spcPct val="107000"/>
                        </a:lnSpc>
                        <a:spcAft>
                          <a:spcPts val="0"/>
                        </a:spcAft>
                      </a:pPr>
                      <a:r>
                        <a:rPr lang="ka-GE" sz="900">
                          <a:effectLst/>
                        </a:rPr>
                        <a:t> </a:t>
                      </a:r>
                      <a:endParaRPr lang="en-US" sz="900">
                        <a:effectLst/>
                      </a:endParaRPr>
                    </a:p>
                    <a:p>
                      <a:pPr algn="ctr">
                        <a:lnSpc>
                          <a:spcPct val="107000"/>
                        </a:lnSpc>
                        <a:spcAft>
                          <a:spcPts val="0"/>
                        </a:spcAft>
                      </a:pPr>
                      <a:r>
                        <a:rPr lang="it-IT" sz="900">
                          <a:effectLst/>
                        </a:rPr>
                        <a:t>[m] </a:t>
                      </a:r>
                      <a:r>
                        <a:rPr lang="ka-GE" sz="900">
                          <a:effectLst/>
                        </a:rPr>
                        <a:t>ბილაბიალიზებული  </a:t>
                      </a:r>
                      <a:endParaRPr lang="en-US" sz="900">
                        <a:effectLst/>
                      </a:endParaRPr>
                    </a:p>
                    <a:p>
                      <a:pPr algn="ctr">
                        <a:lnSpc>
                          <a:spcPct val="107000"/>
                        </a:lnSpc>
                        <a:spcAft>
                          <a:spcPts val="0"/>
                        </a:spcAft>
                      </a:pPr>
                      <a:r>
                        <a:rPr lang="ka-GE" sz="900">
                          <a:effectLst/>
                        </a:rPr>
                        <a:t>(</a:t>
                      </a:r>
                      <a:r>
                        <a:rPr lang="it-IT" sz="900">
                          <a:effectLst/>
                        </a:rPr>
                        <a:t>[p], [b]-s win)</a:t>
                      </a:r>
                      <a:endParaRPr lang="en-US" sz="900">
                        <a:effectLst/>
                      </a:endParaRPr>
                    </a:p>
                    <a:p>
                      <a:pPr algn="ctr">
                        <a:lnSpc>
                          <a:spcPct val="107000"/>
                        </a:lnSpc>
                        <a:spcAft>
                          <a:spcPts val="0"/>
                        </a:spcAft>
                      </a:pPr>
                      <a:r>
                        <a:rPr lang="ka-GE" sz="900">
                          <a:effectLst/>
                        </a:rPr>
                        <a:t> </a:t>
                      </a:r>
                      <a:endParaRPr lang="en-US" sz="900">
                        <a:effectLst/>
                      </a:endParaRPr>
                    </a:p>
                    <a:p>
                      <a:pPr algn="ctr">
                        <a:lnSpc>
                          <a:spcPct val="107000"/>
                        </a:lnSpc>
                        <a:spcAft>
                          <a:spcPts val="0"/>
                        </a:spcAft>
                      </a:pPr>
                      <a:r>
                        <a:rPr lang="ka-GE" sz="900">
                          <a:effectLst/>
                        </a:rPr>
                        <a:t>[</a:t>
                      </a:r>
                      <a:r>
                        <a:rPr lang="it-IT" sz="900">
                          <a:effectLst/>
                        </a:rPr>
                        <a:t>ɱ</a:t>
                      </a:r>
                      <a:r>
                        <a:rPr lang="ka-GE" sz="900" spc="-50">
                          <a:effectLst/>
                        </a:rPr>
                        <a:t>]</a:t>
                      </a:r>
                      <a:r>
                        <a:rPr lang="ka-GE" sz="900">
                          <a:effectLst/>
                        </a:rPr>
                        <a:t> ლაბიოდენტალიზებული </a:t>
                      </a:r>
                      <a:endParaRPr lang="en-US" sz="900">
                        <a:effectLst/>
                      </a:endParaRPr>
                    </a:p>
                    <a:p>
                      <a:pPr algn="ctr">
                        <a:lnSpc>
                          <a:spcPct val="107000"/>
                        </a:lnSpc>
                        <a:spcAft>
                          <a:spcPts val="0"/>
                        </a:spcAft>
                      </a:pPr>
                      <a:r>
                        <a:rPr lang="ka-GE" sz="900">
                          <a:effectLst/>
                        </a:rPr>
                        <a:t>(</a:t>
                      </a:r>
                      <a:r>
                        <a:rPr lang="it-IT" sz="900">
                          <a:effectLst/>
                        </a:rPr>
                        <a:t>[f]-s win)</a:t>
                      </a:r>
                      <a:endParaRPr lang="en-US" sz="900">
                        <a:effectLst/>
                      </a:endParaRPr>
                    </a:p>
                    <a:p>
                      <a:pPr algn="ctr">
                        <a:lnSpc>
                          <a:spcPct val="107000"/>
                        </a:lnSpc>
                        <a:spcAft>
                          <a:spcPts val="0"/>
                        </a:spcAft>
                      </a:pPr>
                      <a:r>
                        <a:rPr lang="ka-GE" sz="900">
                          <a:effectLst/>
                        </a:rPr>
                        <a:t> </a:t>
                      </a:r>
                      <a:endParaRPr lang="en-US" sz="900">
                        <a:effectLst/>
                      </a:endParaRPr>
                    </a:p>
                    <a:p>
                      <a:pPr algn="ctr">
                        <a:lnSpc>
                          <a:spcPct val="107000"/>
                        </a:lnSpc>
                        <a:spcAft>
                          <a:spcPts val="0"/>
                        </a:spcAft>
                      </a:pPr>
                      <a:r>
                        <a:rPr lang="it-IT" sz="900">
                          <a:effectLst/>
                        </a:rPr>
                        <a:t>[n̪+] </a:t>
                      </a:r>
                      <a:r>
                        <a:rPr lang="ka-GE" sz="900">
                          <a:effectLst/>
                        </a:rPr>
                        <a:t>ინტერდენტალიზებული </a:t>
                      </a:r>
                      <a:endParaRPr lang="en-US" sz="900">
                        <a:effectLst/>
                      </a:endParaRPr>
                    </a:p>
                    <a:p>
                      <a:pPr algn="ctr">
                        <a:lnSpc>
                          <a:spcPct val="107000"/>
                        </a:lnSpc>
                        <a:spcAft>
                          <a:spcPts val="0"/>
                        </a:spcAft>
                      </a:pPr>
                      <a:r>
                        <a:rPr lang="ka-GE" sz="900">
                          <a:effectLst/>
                        </a:rPr>
                        <a:t>(</a:t>
                      </a:r>
                      <a:r>
                        <a:rPr lang="it-IT" sz="900">
                          <a:effectLst/>
                        </a:rPr>
                        <a:t>[θ]-</a:t>
                      </a:r>
                      <a:r>
                        <a:rPr lang="ka-GE" sz="900">
                          <a:effectLst/>
                        </a:rPr>
                        <a:t>ს წინ</a:t>
                      </a:r>
                      <a:r>
                        <a:rPr lang="it-IT" sz="900">
                          <a:effectLst/>
                        </a:rPr>
                        <a:t>)</a:t>
                      </a:r>
                      <a:endParaRPr lang="en-US" sz="900">
                        <a:effectLst/>
                      </a:endParaRPr>
                    </a:p>
                    <a:p>
                      <a:pPr algn="ctr">
                        <a:lnSpc>
                          <a:spcPct val="107000"/>
                        </a:lnSpc>
                        <a:spcAft>
                          <a:spcPts val="0"/>
                        </a:spcAft>
                      </a:pPr>
                      <a:r>
                        <a:rPr lang="ka-GE" sz="900">
                          <a:effectLst/>
                        </a:rPr>
                        <a:t> </a:t>
                      </a:r>
                      <a:endParaRPr lang="en-US" sz="900">
                        <a:effectLst/>
                      </a:endParaRPr>
                    </a:p>
                    <a:p>
                      <a:pPr algn="ctr">
                        <a:lnSpc>
                          <a:spcPct val="107000"/>
                        </a:lnSpc>
                        <a:spcAft>
                          <a:spcPts val="0"/>
                        </a:spcAft>
                      </a:pPr>
                      <a:r>
                        <a:rPr lang="it-IT" sz="900">
                          <a:effectLst/>
                        </a:rPr>
                        <a:t>[n̪] </a:t>
                      </a:r>
                      <a:r>
                        <a:rPr lang="ka-GE" sz="900">
                          <a:effectLst/>
                        </a:rPr>
                        <a:t>დენტალიზებული </a:t>
                      </a:r>
                      <a:endParaRPr lang="en-US" sz="900">
                        <a:effectLst/>
                      </a:endParaRPr>
                    </a:p>
                    <a:p>
                      <a:pPr algn="ctr">
                        <a:lnSpc>
                          <a:spcPct val="107000"/>
                        </a:lnSpc>
                        <a:spcAft>
                          <a:spcPts val="0"/>
                        </a:spcAft>
                      </a:pPr>
                      <a:r>
                        <a:rPr lang="ka-GE" sz="900">
                          <a:effectLst/>
                        </a:rPr>
                        <a:t>(</a:t>
                      </a:r>
                      <a:r>
                        <a:rPr lang="it-IT" sz="900">
                          <a:effectLst/>
                        </a:rPr>
                        <a:t>[t]-sa da [d]</a:t>
                      </a:r>
                      <a:r>
                        <a:rPr lang="ka-GE" sz="900">
                          <a:effectLst/>
                        </a:rPr>
                        <a:t>-ს წინ</a:t>
                      </a:r>
                      <a:r>
                        <a:rPr lang="it-IT" sz="900">
                          <a:effectLst/>
                        </a:rPr>
                        <a:t>)</a:t>
                      </a:r>
                      <a:endParaRPr lang="en-US" sz="900">
                        <a:effectLst/>
                      </a:endParaRPr>
                    </a:p>
                    <a:p>
                      <a:pPr algn="ctr">
                        <a:lnSpc>
                          <a:spcPct val="107000"/>
                        </a:lnSpc>
                        <a:spcAft>
                          <a:spcPts val="0"/>
                        </a:spcAft>
                      </a:pPr>
                      <a:r>
                        <a:rPr lang="ka-GE" sz="900">
                          <a:effectLst/>
                        </a:rPr>
                        <a:t> </a:t>
                      </a:r>
                      <a:endParaRPr lang="en-US" sz="900">
                        <a:effectLst/>
                      </a:endParaRPr>
                    </a:p>
                    <a:p>
                      <a:pPr algn="ctr">
                        <a:lnSpc>
                          <a:spcPct val="107000"/>
                        </a:lnSpc>
                        <a:spcAft>
                          <a:spcPts val="0"/>
                        </a:spcAft>
                      </a:pPr>
                      <a:r>
                        <a:rPr lang="it-IT" sz="900">
                          <a:effectLst/>
                        </a:rPr>
                        <a:t>[ɲ] </a:t>
                      </a:r>
                      <a:r>
                        <a:rPr lang="ka-GE" sz="900">
                          <a:effectLst/>
                        </a:rPr>
                        <a:t>პალატალიზებული</a:t>
                      </a:r>
                      <a:r>
                        <a:rPr lang="it-IT" sz="900">
                          <a:effectLst/>
                        </a:rPr>
                        <a:t>  </a:t>
                      </a:r>
                      <a:endParaRPr lang="en-US" sz="900">
                        <a:effectLst/>
                      </a:endParaRPr>
                    </a:p>
                    <a:p>
                      <a:pPr algn="ctr">
                        <a:lnSpc>
                          <a:spcPct val="107000"/>
                        </a:lnSpc>
                        <a:spcAft>
                          <a:spcPts val="0"/>
                        </a:spcAft>
                      </a:pPr>
                      <a:r>
                        <a:rPr lang="ka-GE" sz="900">
                          <a:effectLst/>
                        </a:rPr>
                        <a:t>(</a:t>
                      </a:r>
                      <a:r>
                        <a:rPr lang="it-IT" sz="900">
                          <a:effectLst/>
                        </a:rPr>
                        <a:t>[ʧ]-</a:t>
                      </a:r>
                      <a:r>
                        <a:rPr lang="ka-GE" sz="900">
                          <a:effectLst/>
                        </a:rPr>
                        <a:t>ს წინ</a:t>
                      </a:r>
                      <a:r>
                        <a:rPr lang="it-IT" sz="900">
                          <a:effectLst/>
                        </a:rPr>
                        <a:t>)</a:t>
                      </a:r>
                      <a:endParaRPr lang="en-US" sz="900">
                        <a:effectLst/>
                      </a:endParaRPr>
                    </a:p>
                    <a:p>
                      <a:pPr algn="ctr">
                        <a:lnSpc>
                          <a:spcPct val="107000"/>
                        </a:lnSpc>
                        <a:spcAft>
                          <a:spcPts val="0"/>
                        </a:spcAft>
                      </a:pPr>
                      <a:r>
                        <a:rPr lang="ka-GE" sz="900">
                          <a:effectLst/>
                        </a:rPr>
                        <a:t> </a:t>
                      </a:r>
                      <a:endParaRPr lang="en-US" sz="900">
                        <a:effectLst/>
                      </a:endParaRPr>
                    </a:p>
                    <a:p>
                      <a:pPr algn="ctr">
                        <a:lnSpc>
                          <a:spcPct val="107000"/>
                        </a:lnSpc>
                        <a:spcAft>
                          <a:spcPts val="0"/>
                        </a:spcAft>
                      </a:pPr>
                      <a:r>
                        <a:rPr lang="it-IT" sz="900">
                          <a:effectLst/>
                        </a:rPr>
                        <a:t> [ɳ] </a:t>
                      </a:r>
                      <a:r>
                        <a:rPr lang="ka-GE" sz="900">
                          <a:effectLst/>
                        </a:rPr>
                        <a:t>ველარიზებული  </a:t>
                      </a:r>
                      <a:endParaRPr lang="en-US" sz="900">
                        <a:effectLst/>
                      </a:endParaRPr>
                    </a:p>
                    <a:p>
                      <a:pPr algn="ctr">
                        <a:lnSpc>
                          <a:spcPct val="107000"/>
                        </a:lnSpc>
                        <a:spcAft>
                          <a:spcPts val="0"/>
                        </a:spcAft>
                      </a:pPr>
                      <a:r>
                        <a:rPr lang="ka-GE" sz="900">
                          <a:effectLst/>
                        </a:rPr>
                        <a:t>(</a:t>
                      </a:r>
                      <a:r>
                        <a:rPr lang="it-IT" sz="900">
                          <a:effectLst/>
                        </a:rPr>
                        <a:t>[k], [g]-</a:t>
                      </a:r>
                      <a:r>
                        <a:rPr lang="ka-GE" sz="900">
                          <a:effectLst/>
                        </a:rPr>
                        <a:t>ს წინ</a:t>
                      </a:r>
                      <a:r>
                        <a:rPr lang="it-IT" sz="900">
                          <a:effectLst/>
                        </a:rPr>
                        <a:t>)</a:t>
                      </a:r>
                      <a:endParaRPr lang="en-US" sz="900">
                        <a:effectLst/>
                      </a:endParaRPr>
                    </a:p>
                    <a:p>
                      <a:pPr algn="ctr">
                        <a:lnSpc>
                          <a:spcPct val="107000"/>
                        </a:lnSpc>
                        <a:spcAft>
                          <a:spcPts val="0"/>
                        </a:spcAft>
                      </a:pPr>
                      <a:r>
                        <a:rPr lang="ka-GE" sz="900">
                          <a:effectLst/>
                        </a:rPr>
                        <a:t> </a:t>
                      </a:r>
                      <a:endParaRPr lang="en-US" sz="900">
                        <a:effectLst/>
                      </a:endParaRPr>
                    </a:p>
                    <a:p>
                      <a:pPr algn="ctr">
                        <a:lnSpc>
                          <a:spcPct val="107000"/>
                        </a:lnSpc>
                        <a:spcAft>
                          <a:spcPts val="0"/>
                        </a:spcAft>
                      </a:pPr>
                      <a:r>
                        <a:rPr lang="it-IT" sz="900">
                          <a:effectLst/>
                        </a:rPr>
                        <a:t>[n] </a:t>
                      </a:r>
                      <a:r>
                        <a:rPr lang="ka-GE" sz="900">
                          <a:effectLst/>
                        </a:rPr>
                        <a:t>დანარჩენ შემთხვევებში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900">
                          <a:effectLst/>
                        </a:rPr>
                        <a:t> </a:t>
                      </a:r>
                      <a:endParaRPr lang="en-US" sz="900">
                        <a:effectLst/>
                      </a:endParaRPr>
                    </a:p>
                    <a:p>
                      <a:pPr algn="ctr">
                        <a:lnSpc>
                          <a:spcPct val="107000"/>
                        </a:lnSpc>
                        <a:spcAft>
                          <a:spcPts val="0"/>
                        </a:spcAft>
                      </a:pPr>
                      <a:r>
                        <a:rPr lang="ka-GE" sz="900">
                          <a:effectLst/>
                        </a:rPr>
                        <a:t> </a:t>
                      </a:r>
                      <a:endParaRPr lang="en-US" sz="900">
                        <a:effectLst/>
                      </a:endParaRPr>
                    </a:p>
                    <a:p>
                      <a:pPr algn="ctr">
                        <a:lnSpc>
                          <a:spcPct val="107000"/>
                        </a:lnSpc>
                        <a:spcAft>
                          <a:spcPts val="0"/>
                        </a:spcAft>
                      </a:pPr>
                      <a:r>
                        <a:rPr lang="ka-GE" sz="900">
                          <a:effectLst/>
                        </a:rPr>
                        <a:t> </a:t>
                      </a:r>
                      <a:endParaRPr lang="en-US" sz="900">
                        <a:effectLst/>
                      </a:endParaRPr>
                    </a:p>
                    <a:p>
                      <a:pPr algn="ctr">
                        <a:lnSpc>
                          <a:spcPct val="107000"/>
                        </a:lnSpc>
                        <a:spcAft>
                          <a:spcPts val="0"/>
                        </a:spcAft>
                      </a:pPr>
                      <a:r>
                        <a:rPr lang="es-ES" sz="900">
                          <a:effectLst/>
                        </a:rPr>
                        <a:t> </a:t>
                      </a:r>
                      <a:endParaRPr lang="en-US" sz="900">
                        <a:effectLst/>
                      </a:endParaRPr>
                    </a:p>
                    <a:p>
                      <a:pPr algn="ctr">
                        <a:lnSpc>
                          <a:spcPct val="107000"/>
                        </a:lnSpc>
                        <a:spcAft>
                          <a:spcPts val="0"/>
                        </a:spcAft>
                      </a:pPr>
                      <a:r>
                        <a:rPr lang="es-ES" sz="900">
                          <a:effectLst/>
                        </a:rPr>
                        <a:t> </a:t>
                      </a:r>
                      <a:endParaRPr lang="en-US" sz="900">
                        <a:effectLst/>
                      </a:endParaRPr>
                    </a:p>
                    <a:p>
                      <a:pPr algn="ctr">
                        <a:lnSpc>
                          <a:spcPct val="107000"/>
                        </a:lnSpc>
                        <a:spcAft>
                          <a:spcPts val="0"/>
                        </a:spcAft>
                      </a:pPr>
                      <a:r>
                        <a:rPr lang="es-ES" sz="900">
                          <a:effectLst/>
                        </a:rPr>
                        <a:t> </a:t>
                      </a:r>
                      <a:endParaRPr lang="en-US" sz="900">
                        <a:effectLst/>
                      </a:endParaRPr>
                    </a:p>
                    <a:p>
                      <a:pPr algn="ctr">
                        <a:lnSpc>
                          <a:spcPct val="107000"/>
                        </a:lnSpc>
                        <a:spcAft>
                          <a:spcPts val="0"/>
                        </a:spcAft>
                      </a:pPr>
                      <a:r>
                        <a:rPr lang="es-ES" sz="900">
                          <a:effectLst/>
                        </a:rPr>
                        <a:t> </a:t>
                      </a:r>
                      <a:endParaRPr lang="en-US" sz="900">
                        <a:effectLst/>
                      </a:endParaRPr>
                    </a:p>
                    <a:p>
                      <a:pPr algn="ctr">
                        <a:lnSpc>
                          <a:spcPct val="107000"/>
                        </a:lnSpc>
                        <a:spcAft>
                          <a:spcPts val="0"/>
                        </a:spcAft>
                      </a:pPr>
                      <a:r>
                        <a:rPr lang="es-ES" sz="900">
                          <a:effectLst/>
                        </a:rPr>
                        <a:t> </a:t>
                      </a:r>
                      <a:endParaRPr lang="en-US" sz="900">
                        <a:effectLst/>
                      </a:endParaRPr>
                    </a:p>
                    <a:p>
                      <a:pPr algn="ctr">
                        <a:lnSpc>
                          <a:spcPct val="107000"/>
                        </a:lnSpc>
                        <a:spcAft>
                          <a:spcPts val="0"/>
                        </a:spcAft>
                      </a:pPr>
                      <a:r>
                        <a:rPr lang="es-ES" sz="900">
                          <a:effectLst/>
                        </a:rPr>
                        <a:t> </a:t>
                      </a:r>
                      <a:endParaRPr lang="en-US" sz="900">
                        <a:effectLst/>
                      </a:endParaRPr>
                    </a:p>
                    <a:p>
                      <a:pPr algn="ctr">
                        <a:lnSpc>
                          <a:spcPct val="107000"/>
                        </a:lnSpc>
                        <a:spcAft>
                          <a:spcPts val="0"/>
                        </a:spcAft>
                      </a:pPr>
                      <a:r>
                        <a:rPr lang="es-ES" sz="900">
                          <a:effectLst/>
                        </a:rPr>
                        <a:t> </a:t>
                      </a:r>
                      <a:endParaRPr lang="en-US" sz="900">
                        <a:effectLst/>
                      </a:endParaRPr>
                    </a:p>
                    <a:p>
                      <a:pPr algn="ctr">
                        <a:lnSpc>
                          <a:spcPct val="107000"/>
                        </a:lnSpc>
                        <a:spcAft>
                          <a:spcPts val="0"/>
                        </a:spcAft>
                      </a:pPr>
                      <a:r>
                        <a:rPr lang="ka-GE" sz="900">
                          <a:effectLst/>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300" dirty="0">
                          <a:effectLst/>
                        </a:rPr>
                        <a:t> </a:t>
                      </a:r>
                      <a:endParaRPr lang="en-U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r>
              <a:tr h="159524">
                <a:tc>
                  <a:txBody>
                    <a:bodyPr/>
                    <a:lstStyle/>
                    <a:p>
                      <a:pPr algn="ctr">
                        <a:lnSpc>
                          <a:spcPct val="107000"/>
                        </a:lnSpc>
                        <a:spcAft>
                          <a:spcPts val="0"/>
                        </a:spcAft>
                      </a:pPr>
                      <a:r>
                        <a:rPr lang="it-IT" sz="900">
                          <a:effectLst/>
                        </a:rPr>
                        <a:t>A/ʧ/ -</a:t>
                      </a:r>
                      <a:r>
                        <a:rPr lang="ka-GE" sz="900">
                          <a:effectLst/>
                        </a:rPr>
                        <a:t>აფრიკატი, პალატალური, ყრუ, ორალური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nSpc>
                          <a:spcPct val="107000"/>
                        </a:lnSpc>
                        <a:spcAft>
                          <a:spcPts val="0"/>
                        </a:spcAft>
                      </a:pPr>
                      <a:r>
                        <a:rPr lang="es-ES" sz="900">
                          <a:effectLst/>
                        </a:rPr>
                        <a:t> </a:t>
                      </a:r>
                      <a:endParaRPr lang="en-US" sz="900">
                        <a:effectLst/>
                      </a:endParaRPr>
                    </a:p>
                    <a:p>
                      <a:pPr algn="ctr">
                        <a:lnSpc>
                          <a:spcPct val="107000"/>
                        </a:lnSpc>
                        <a:spcAft>
                          <a:spcPts val="0"/>
                        </a:spcAft>
                      </a:pPr>
                      <a:r>
                        <a:rPr lang="it-IT" sz="900">
                          <a:effectLst/>
                        </a:rPr>
                        <a:t>[ʧ] - </a:t>
                      </a:r>
                      <a:r>
                        <a:rPr lang="ka-GE" sz="900">
                          <a:effectLst/>
                        </a:rPr>
                        <a:t>ყველა შემთხვევაში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nSpc>
                          <a:spcPct val="107000"/>
                        </a:lnSpc>
                        <a:spcAft>
                          <a:spcPts val="0"/>
                        </a:spcAft>
                      </a:pPr>
                      <a:r>
                        <a:rPr lang="es-ES" sz="900">
                          <a:effectLst/>
                        </a:rPr>
                        <a:t> </a:t>
                      </a:r>
                      <a:endParaRPr lang="en-US" sz="900">
                        <a:effectLst/>
                      </a:endParaRPr>
                    </a:p>
                    <a:p>
                      <a:pPr algn="ctr">
                        <a:lnSpc>
                          <a:spcPct val="107000"/>
                        </a:lnSpc>
                        <a:spcAft>
                          <a:spcPts val="0"/>
                        </a:spcAft>
                      </a:pPr>
                      <a:r>
                        <a:rPr lang="es-ES" sz="900">
                          <a:effectLst/>
                        </a:rPr>
                        <a:t>ch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300" dirty="0">
                          <a:effectLst/>
                        </a:rPr>
                        <a:t> </a:t>
                      </a:r>
                      <a:endParaRPr lang="en-U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r>
              <a:tr h="159524">
                <a:tc>
                  <a:txBody>
                    <a:bodyPr/>
                    <a:lstStyle/>
                    <a:p>
                      <a:pPr algn="ctr">
                        <a:lnSpc>
                          <a:spcPct val="107000"/>
                        </a:lnSpc>
                        <a:spcBef>
                          <a:spcPts val="60"/>
                        </a:spcBef>
                        <a:spcAft>
                          <a:spcPts val="0"/>
                        </a:spcAft>
                      </a:pPr>
                      <a:r>
                        <a:rPr lang="it-IT" sz="900">
                          <a:effectLst/>
                        </a:rPr>
                        <a:t>/ʎ/</a:t>
                      </a:r>
                      <a:r>
                        <a:rPr lang="ka-GE" sz="900">
                          <a:effectLst/>
                        </a:rPr>
                        <a:t> - პალატალური, ლატერალი, მჟღერი, ორალური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it-IT" sz="900">
                          <a:effectLst/>
                        </a:rPr>
                        <a:t> </a:t>
                      </a:r>
                      <a:endParaRPr lang="en-US" sz="900">
                        <a:effectLst/>
                      </a:endParaRPr>
                    </a:p>
                    <a:p>
                      <a:pPr algn="ctr">
                        <a:lnSpc>
                          <a:spcPct val="107000"/>
                        </a:lnSpc>
                        <a:spcAft>
                          <a:spcPts val="0"/>
                        </a:spcAft>
                      </a:pPr>
                      <a:r>
                        <a:rPr lang="it-IT" sz="900">
                          <a:effectLst/>
                        </a:rPr>
                        <a:t>[ʎ] - </a:t>
                      </a:r>
                      <a:r>
                        <a:rPr lang="ka-GE" sz="900">
                          <a:effectLst/>
                        </a:rPr>
                        <a:t>ყველა შემთხვევაში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it-IT" sz="900">
                          <a:effectLst/>
                        </a:rPr>
                        <a:t> </a:t>
                      </a:r>
                      <a:endParaRPr lang="en-US" sz="900">
                        <a:effectLst/>
                      </a:endParaRPr>
                    </a:p>
                    <a:p>
                      <a:pPr algn="ctr">
                        <a:lnSpc>
                          <a:spcPct val="107000"/>
                        </a:lnSpc>
                        <a:spcAft>
                          <a:spcPts val="0"/>
                        </a:spcAft>
                      </a:pPr>
                      <a:r>
                        <a:rPr lang="it-IT" sz="900">
                          <a:effectLst/>
                        </a:rPr>
                        <a:t>ll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300" dirty="0">
                          <a:effectLst/>
                        </a:rPr>
                        <a:t> </a:t>
                      </a:r>
                      <a:endParaRPr lang="en-U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r>
              <a:tr h="106349">
                <a:tc>
                  <a:txBody>
                    <a:bodyPr/>
                    <a:lstStyle/>
                    <a:p>
                      <a:pPr algn="ctr">
                        <a:lnSpc>
                          <a:spcPct val="107000"/>
                        </a:lnSpc>
                        <a:spcBef>
                          <a:spcPts val="60"/>
                        </a:spcBef>
                        <a:spcAft>
                          <a:spcPts val="0"/>
                        </a:spcAft>
                      </a:pPr>
                      <a:r>
                        <a:rPr lang="it-IT" sz="900">
                          <a:effectLst/>
                        </a:rPr>
                        <a:t>/ɲ/ </a:t>
                      </a:r>
                      <a:r>
                        <a:rPr lang="ka-GE" sz="900">
                          <a:effectLst/>
                        </a:rPr>
                        <a:t>- პალატალური</a:t>
                      </a:r>
                      <a:r>
                        <a:rPr lang="it-IT" sz="900">
                          <a:effectLst/>
                        </a:rPr>
                        <a:t>, </a:t>
                      </a:r>
                      <a:r>
                        <a:rPr lang="ka-GE" sz="900">
                          <a:effectLst/>
                        </a:rPr>
                        <a:t>მჟღერი, ნაზალური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900">
                          <a:effectLst/>
                        </a:rPr>
                        <a:t> </a:t>
                      </a:r>
                      <a:endParaRPr lang="en-US" sz="900">
                        <a:effectLst/>
                      </a:endParaRPr>
                    </a:p>
                    <a:p>
                      <a:pPr algn="ctr">
                        <a:lnSpc>
                          <a:spcPct val="107000"/>
                        </a:lnSpc>
                        <a:spcAft>
                          <a:spcPts val="0"/>
                        </a:spcAft>
                      </a:pPr>
                      <a:r>
                        <a:rPr lang="it-IT" sz="900">
                          <a:effectLst/>
                        </a:rPr>
                        <a:t>[ɲ] - </a:t>
                      </a:r>
                      <a:r>
                        <a:rPr lang="ka-GE" sz="900">
                          <a:effectLst/>
                        </a:rPr>
                        <a:t>ყველა შემთხვევაში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900">
                          <a:effectLst/>
                        </a:rPr>
                        <a:t> </a:t>
                      </a:r>
                      <a:endParaRPr lang="en-US" sz="900">
                        <a:effectLst/>
                      </a:endParaRPr>
                    </a:p>
                    <a:p>
                      <a:pPr algn="ctr">
                        <a:lnSpc>
                          <a:spcPct val="107000"/>
                        </a:lnSpc>
                        <a:spcAft>
                          <a:spcPts val="0"/>
                        </a:spcAft>
                      </a:pPr>
                      <a:r>
                        <a:rPr lang="it-IT" sz="900">
                          <a:effectLst/>
                        </a:rPr>
                        <a:t>ñ</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300" dirty="0">
                          <a:effectLst/>
                        </a:rPr>
                        <a:t> </a:t>
                      </a:r>
                      <a:endParaRPr lang="en-U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r>
              <a:tr h="251285">
                <a:tc>
                  <a:txBody>
                    <a:bodyPr/>
                    <a:lstStyle/>
                    <a:p>
                      <a:pPr algn="ctr">
                        <a:lnSpc>
                          <a:spcPct val="107000"/>
                        </a:lnSpc>
                        <a:spcAft>
                          <a:spcPts val="0"/>
                        </a:spcAft>
                      </a:pPr>
                      <a:r>
                        <a:rPr lang="it-IT" sz="900">
                          <a:effectLst/>
                        </a:rPr>
                        <a:t> </a:t>
                      </a:r>
                      <a:endParaRPr lang="en-US" sz="900">
                        <a:effectLst/>
                      </a:endParaRPr>
                    </a:p>
                    <a:p>
                      <a:pPr algn="ctr">
                        <a:lnSpc>
                          <a:spcPct val="107000"/>
                        </a:lnSpc>
                        <a:spcAft>
                          <a:spcPts val="0"/>
                        </a:spcAft>
                      </a:pPr>
                      <a:r>
                        <a:rPr lang="it-IT" sz="900">
                          <a:effectLst/>
                        </a:rPr>
                        <a:t>/k/ - </a:t>
                      </a:r>
                      <a:r>
                        <a:rPr lang="ka-GE" sz="900">
                          <a:effectLst/>
                        </a:rPr>
                        <a:t>ველარული, ოკლუზივი, ყრუ, ორალური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900">
                          <a:effectLst/>
                        </a:rPr>
                        <a:t> </a:t>
                      </a:r>
                      <a:endParaRPr lang="en-US" sz="900">
                        <a:effectLst/>
                      </a:endParaRPr>
                    </a:p>
                    <a:p>
                      <a:pPr algn="ctr">
                        <a:lnSpc>
                          <a:spcPct val="107000"/>
                        </a:lnSpc>
                        <a:spcAft>
                          <a:spcPts val="0"/>
                        </a:spcAft>
                      </a:pPr>
                      <a:r>
                        <a:rPr lang="it-IT" sz="900">
                          <a:effectLst/>
                        </a:rPr>
                        <a:t> </a:t>
                      </a:r>
                      <a:endParaRPr lang="en-US" sz="900">
                        <a:effectLst/>
                      </a:endParaRPr>
                    </a:p>
                    <a:p>
                      <a:pPr algn="ctr">
                        <a:lnSpc>
                          <a:spcPct val="107000"/>
                        </a:lnSpc>
                        <a:spcAft>
                          <a:spcPts val="0"/>
                        </a:spcAft>
                      </a:pPr>
                      <a:r>
                        <a:rPr lang="it-IT" sz="900">
                          <a:effectLst/>
                        </a:rPr>
                        <a:t>[k] - </a:t>
                      </a:r>
                      <a:r>
                        <a:rPr lang="ka-GE" sz="900">
                          <a:effectLst/>
                        </a:rPr>
                        <a:t>ყველა შემთხვევაში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it-IT" sz="900" dirty="0">
                          <a:effectLst/>
                        </a:rPr>
                        <a:t> </a:t>
                      </a:r>
                      <a:endParaRPr lang="en-US" sz="900" dirty="0">
                        <a:effectLst/>
                      </a:endParaRPr>
                    </a:p>
                    <a:p>
                      <a:pPr algn="ctr">
                        <a:lnSpc>
                          <a:spcPct val="107000"/>
                        </a:lnSpc>
                        <a:spcAft>
                          <a:spcPts val="0"/>
                        </a:spcAft>
                      </a:pPr>
                      <a:r>
                        <a:rPr lang="it-IT" sz="900" dirty="0">
                          <a:effectLst/>
                        </a:rPr>
                        <a:t>c + a,o,u</a:t>
                      </a:r>
                      <a:endParaRPr lang="en-US" sz="900" dirty="0">
                        <a:effectLst/>
                      </a:endParaRPr>
                    </a:p>
                    <a:p>
                      <a:pPr algn="ctr">
                        <a:lnSpc>
                          <a:spcPct val="107000"/>
                        </a:lnSpc>
                        <a:spcAft>
                          <a:spcPts val="0"/>
                        </a:spcAft>
                      </a:pPr>
                      <a:r>
                        <a:rPr lang="it-IT" sz="900" dirty="0">
                          <a:effectLst/>
                        </a:rPr>
                        <a:t>qu + e, i</a:t>
                      </a:r>
                      <a:endParaRPr lang="en-US" sz="900" dirty="0">
                        <a:effectLst/>
                      </a:endParaRPr>
                    </a:p>
                    <a:p>
                      <a:pPr algn="ctr">
                        <a:lnSpc>
                          <a:spcPct val="107000"/>
                        </a:lnSpc>
                        <a:spcAft>
                          <a:spcPts val="0"/>
                        </a:spcAft>
                      </a:pPr>
                      <a:r>
                        <a:rPr lang="it-IT" sz="900" dirty="0">
                          <a:effectLst/>
                        </a:rPr>
                        <a:t>k</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300">
                          <a:effectLst/>
                        </a:rPr>
                        <a:t> </a:t>
                      </a:r>
                      <a:endParaRPr lang="en-US" sz="3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r>
              <a:tr h="319048">
                <a:tc>
                  <a:txBody>
                    <a:bodyPr/>
                    <a:lstStyle/>
                    <a:p>
                      <a:pPr algn="ctr">
                        <a:lnSpc>
                          <a:spcPct val="107000"/>
                        </a:lnSpc>
                        <a:spcAft>
                          <a:spcPts val="0"/>
                        </a:spcAft>
                      </a:pPr>
                      <a:r>
                        <a:rPr lang="it-IT" sz="900">
                          <a:effectLst/>
                        </a:rPr>
                        <a:t> </a:t>
                      </a:r>
                      <a:endParaRPr lang="en-US" sz="900">
                        <a:effectLst/>
                      </a:endParaRPr>
                    </a:p>
                    <a:p>
                      <a:pPr>
                        <a:lnSpc>
                          <a:spcPct val="107000"/>
                        </a:lnSpc>
                        <a:spcAft>
                          <a:spcPts val="0"/>
                        </a:spcAft>
                      </a:pPr>
                      <a:r>
                        <a:rPr lang="it-IT" sz="900">
                          <a:effectLst/>
                        </a:rPr>
                        <a:t> </a:t>
                      </a:r>
                      <a:endParaRPr lang="en-US" sz="900">
                        <a:effectLst/>
                      </a:endParaRPr>
                    </a:p>
                    <a:p>
                      <a:pPr algn="ctr">
                        <a:lnSpc>
                          <a:spcPct val="107000"/>
                        </a:lnSpc>
                        <a:spcAft>
                          <a:spcPts val="0"/>
                        </a:spcAft>
                      </a:pPr>
                      <a:r>
                        <a:rPr lang="it-IT" sz="900">
                          <a:effectLst/>
                        </a:rPr>
                        <a:t>/g/ - </a:t>
                      </a:r>
                      <a:r>
                        <a:rPr lang="ka-GE" sz="900">
                          <a:effectLst/>
                        </a:rPr>
                        <a:t>ველარული, ოკლუზივი, მჟღერი, ორალური</a:t>
                      </a:r>
                      <a:endParaRPr lang="en-US" sz="900">
                        <a:effectLst/>
                      </a:endParaRPr>
                    </a:p>
                    <a:p>
                      <a:pPr algn="ctr">
                        <a:lnSpc>
                          <a:spcPct val="107000"/>
                        </a:lnSpc>
                        <a:spcAft>
                          <a:spcPts val="0"/>
                        </a:spcAft>
                      </a:pPr>
                      <a:r>
                        <a:rPr lang="ka-GE"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900">
                          <a:effectLst/>
                        </a:rPr>
                        <a:t> </a:t>
                      </a:r>
                      <a:endParaRPr lang="en-US" sz="900">
                        <a:effectLst/>
                      </a:endParaRPr>
                    </a:p>
                    <a:p>
                      <a:pPr algn="ctr">
                        <a:lnSpc>
                          <a:spcPct val="107000"/>
                        </a:lnSpc>
                        <a:spcAft>
                          <a:spcPts val="0"/>
                        </a:spcAft>
                      </a:pPr>
                      <a:r>
                        <a:rPr lang="it-IT" sz="900">
                          <a:effectLst/>
                        </a:rPr>
                        <a:t>[g] – </a:t>
                      </a:r>
                      <a:r>
                        <a:rPr lang="ka-GE" sz="900">
                          <a:effectLst/>
                        </a:rPr>
                        <a:t>ოკლუზივი </a:t>
                      </a:r>
                      <a:endParaRPr lang="en-US" sz="900">
                        <a:effectLst/>
                      </a:endParaRPr>
                    </a:p>
                    <a:p>
                      <a:pPr algn="ctr">
                        <a:lnSpc>
                          <a:spcPct val="107000"/>
                        </a:lnSpc>
                        <a:spcAft>
                          <a:spcPts val="0"/>
                        </a:spcAft>
                      </a:pPr>
                      <a:r>
                        <a:rPr lang="es-ES" sz="900">
                          <a:effectLst/>
                        </a:rPr>
                        <a:t>(</a:t>
                      </a:r>
                      <a:r>
                        <a:rPr lang="ka-GE" sz="900">
                          <a:effectLst/>
                        </a:rPr>
                        <a:t>პაუზისა და </a:t>
                      </a:r>
                      <a:r>
                        <a:rPr lang="it-IT" sz="900">
                          <a:effectLst/>
                        </a:rPr>
                        <a:t>[n]</a:t>
                      </a:r>
                      <a:r>
                        <a:rPr lang="ka-GE" sz="900">
                          <a:effectLst/>
                        </a:rPr>
                        <a:t>-ს შემდეგ)</a:t>
                      </a:r>
                      <a:endParaRPr lang="en-US" sz="900">
                        <a:effectLst/>
                      </a:endParaRPr>
                    </a:p>
                    <a:p>
                      <a:pPr algn="ctr">
                        <a:lnSpc>
                          <a:spcPct val="107000"/>
                        </a:lnSpc>
                        <a:spcAft>
                          <a:spcPts val="0"/>
                        </a:spcAft>
                      </a:pPr>
                      <a:r>
                        <a:rPr lang="ka-GE" sz="900">
                          <a:effectLst/>
                        </a:rPr>
                        <a:t> </a:t>
                      </a:r>
                      <a:endParaRPr lang="en-US" sz="900">
                        <a:effectLst/>
                      </a:endParaRPr>
                    </a:p>
                    <a:p>
                      <a:pPr algn="ctr">
                        <a:lnSpc>
                          <a:spcPct val="107000"/>
                        </a:lnSpc>
                        <a:spcAft>
                          <a:spcPts val="0"/>
                        </a:spcAft>
                        <a:tabLst>
                          <a:tab pos="450215" algn="l"/>
                        </a:tabLst>
                      </a:pPr>
                      <a:r>
                        <a:rPr lang="it-IT" sz="900">
                          <a:effectLst/>
                        </a:rPr>
                        <a:t>[</a:t>
                      </a:r>
                      <a:r>
                        <a:rPr lang="es-ES" sz="900" spc="5">
                          <a:effectLst/>
                        </a:rPr>
                        <a:t>γ</a:t>
                      </a:r>
                      <a:r>
                        <a:rPr lang="it-IT" sz="900">
                          <a:effectLst/>
                        </a:rPr>
                        <a:t>] – </a:t>
                      </a:r>
                      <a:r>
                        <a:rPr lang="ka-GE" sz="900">
                          <a:effectLst/>
                        </a:rPr>
                        <a:t>ფრიკატივი </a:t>
                      </a:r>
                      <a:endParaRPr lang="en-US" sz="900">
                        <a:effectLst/>
                      </a:endParaRPr>
                    </a:p>
                    <a:p>
                      <a:pPr algn="ctr">
                        <a:lnSpc>
                          <a:spcPct val="107000"/>
                        </a:lnSpc>
                        <a:spcAft>
                          <a:spcPts val="0"/>
                        </a:spcAft>
                        <a:tabLst>
                          <a:tab pos="450215" algn="l"/>
                        </a:tabLst>
                      </a:pPr>
                      <a:r>
                        <a:rPr lang="es-ES" sz="900">
                          <a:effectLst/>
                        </a:rPr>
                        <a:t>(</a:t>
                      </a:r>
                      <a:r>
                        <a:rPr lang="ka-GE" sz="900">
                          <a:effectLst/>
                        </a:rPr>
                        <a:t>დანარჩენ შემთხვევებში)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900" dirty="0">
                          <a:effectLst/>
                        </a:rPr>
                        <a:t> </a:t>
                      </a:r>
                      <a:endParaRPr lang="en-US" sz="900" dirty="0">
                        <a:effectLst/>
                      </a:endParaRPr>
                    </a:p>
                    <a:p>
                      <a:pPr algn="ctr">
                        <a:lnSpc>
                          <a:spcPct val="107000"/>
                        </a:lnSpc>
                        <a:spcAft>
                          <a:spcPts val="0"/>
                        </a:spcAft>
                      </a:pPr>
                      <a:r>
                        <a:rPr lang="ka-GE" sz="900" dirty="0">
                          <a:effectLst/>
                        </a:rPr>
                        <a:t> </a:t>
                      </a:r>
                      <a:endParaRPr lang="en-US" sz="900" dirty="0">
                        <a:effectLst/>
                      </a:endParaRPr>
                    </a:p>
                    <a:p>
                      <a:pPr algn="ctr">
                        <a:lnSpc>
                          <a:spcPct val="107000"/>
                        </a:lnSpc>
                        <a:spcAft>
                          <a:spcPts val="0"/>
                        </a:spcAft>
                      </a:pPr>
                      <a:r>
                        <a:rPr lang="it-IT" sz="900" dirty="0">
                          <a:effectLst/>
                        </a:rPr>
                        <a:t>g + a,o,u,</a:t>
                      </a:r>
                      <a:endParaRPr lang="en-US" sz="900" dirty="0">
                        <a:effectLst/>
                      </a:endParaRPr>
                    </a:p>
                    <a:p>
                      <a:pPr algn="ctr">
                        <a:lnSpc>
                          <a:spcPct val="107000"/>
                        </a:lnSpc>
                        <a:spcAft>
                          <a:spcPts val="0"/>
                        </a:spcAft>
                      </a:pPr>
                      <a:r>
                        <a:rPr lang="it-IT" sz="900" dirty="0">
                          <a:effectLst/>
                        </a:rPr>
                        <a:t>gu + i, 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300">
                          <a:effectLst/>
                        </a:rPr>
                        <a:t> </a:t>
                      </a:r>
                      <a:endParaRPr lang="en-US" sz="30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r>
              <a:tr h="106349">
                <a:tc>
                  <a:txBody>
                    <a:bodyPr/>
                    <a:lstStyle/>
                    <a:p>
                      <a:pPr algn="ctr">
                        <a:lnSpc>
                          <a:spcPct val="107000"/>
                        </a:lnSpc>
                        <a:spcAft>
                          <a:spcPts val="0"/>
                        </a:spcAft>
                      </a:pPr>
                      <a:r>
                        <a:rPr lang="it-IT" sz="900" dirty="0">
                          <a:effectLst/>
                        </a:rPr>
                        <a:t>/x/ - </a:t>
                      </a:r>
                      <a:r>
                        <a:rPr lang="ka-GE" sz="900" dirty="0">
                          <a:effectLst/>
                        </a:rPr>
                        <a:t>ველარული, ფრიკატივი, ყრუ, ორალური</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it-IT" sz="900" dirty="0">
                          <a:effectLst/>
                        </a:rPr>
                        <a:t>[x] - </a:t>
                      </a:r>
                      <a:r>
                        <a:rPr lang="ka-GE" sz="900" dirty="0">
                          <a:effectLst/>
                        </a:rPr>
                        <a:t>ყველა შემთხვევაში</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it-IT" sz="900" dirty="0">
                          <a:effectLst/>
                        </a:rPr>
                        <a:t>j + a, e, i, o, u</a:t>
                      </a:r>
                      <a:endParaRPr lang="en-US" sz="900" dirty="0">
                        <a:effectLst/>
                      </a:endParaRPr>
                    </a:p>
                    <a:p>
                      <a:pPr algn="ctr">
                        <a:lnSpc>
                          <a:spcPct val="107000"/>
                        </a:lnSpc>
                        <a:spcAft>
                          <a:spcPts val="0"/>
                        </a:spcAft>
                      </a:pPr>
                      <a:r>
                        <a:rPr lang="it-IT" sz="900" dirty="0">
                          <a:effectLst/>
                        </a:rPr>
                        <a:t>g + i, 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c>
                  <a:txBody>
                    <a:bodyPr/>
                    <a:lstStyle/>
                    <a:p>
                      <a:pPr algn="ctr">
                        <a:lnSpc>
                          <a:spcPct val="107000"/>
                        </a:lnSpc>
                        <a:spcAft>
                          <a:spcPts val="0"/>
                        </a:spcAft>
                      </a:pPr>
                      <a:r>
                        <a:rPr lang="ka-GE" sz="300" dirty="0">
                          <a:effectLst/>
                        </a:rPr>
                        <a:t> </a:t>
                      </a:r>
                      <a:endParaRPr lang="en-U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0329" marR="20329" marT="0" marB="0"/>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066800"/>
            <a:ext cx="8229600" cy="5029200"/>
          </a:xfrm>
        </p:spPr>
        <p:txBody>
          <a:bodyPr/>
          <a:lstStyle/>
          <a:p>
            <a:pPr>
              <a:buNone/>
            </a:pPr>
            <a:r>
              <a:rPr lang="en-US" i="1" dirty="0" smtClean="0"/>
              <a:t>    </a:t>
            </a:r>
            <a:endParaRPr lang="en-US" sz="1800" dirty="0"/>
          </a:p>
        </p:txBody>
      </p:sp>
      <p:sp>
        <p:nvSpPr>
          <p:cNvPr id="3" name="Title 2"/>
          <p:cNvSpPr>
            <a:spLocks noGrp="1"/>
          </p:cNvSpPr>
          <p:nvPr>
            <p:ph type="title"/>
          </p:nvPr>
        </p:nvSpPr>
        <p:spPr>
          <a:xfrm>
            <a:off x="609600" y="125104"/>
            <a:ext cx="10972800" cy="1219200"/>
          </a:xfrm>
        </p:spPr>
        <p:txBody>
          <a:bodyPr>
            <a:normAutofit/>
          </a:bodyPr>
          <a:lstStyle/>
          <a:p>
            <a:pPr lvl="1" algn="ctr" rtl="0">
              <a:spcBef>
                <a:spcPct val="0"/>
              </a:spcBef>
            </a:pPr>
            <a:r>
              <a:rPr lang="en-US" sz="2800" dirty="0">
                <a:solidFill>
                  <a:schemeClr val="tx2"/>
                </a:solidFill>
                <a:effectLst>
                  <a:outerShdw blurRad="38100" dist="38100" dir="2700000" algn="tl">
                    <a:srgbClr val="000000">
                      <a:alpha val="43137"/>
                    </a:srgbClr>
                  </a:outerShdw>
                </a:effectLst>
              </a:rPr>
              <a:t/>
            </a:r>
            <a:br>
              <a:rPr lang="en-US" sz="2800" dirty="0">
                <a:solidFill>
                  <a:schemeClr val="tx2"/>
                </a:solidFill>
                <a:effectLst>
                  <a:outerShdw blurRad="38100" dist="38100" dir="2700000" algn="tl">
                    <a:srgbClr val="000000">
                      <a:alpha val="43137"/>
                    </a:srgbClr>
                  </a:outerShdw>
                </a:effectLst>
              </a:rPr>
            </a:br>
            <a:endParaRPr lang="en-US" sz="2800" dirty="0">
              <a:solidFill>
                <a:schemeClr val="tx2"/>
              </a:solidFill>
              <a:effectLst>
                <a:outerShdw blurRad="38100" dist="38100" dir="2700000" algn="tl">
                  <a:srgbClr val="000000">
                    <a:alpha val="43137"/>
                  </a:srgbClr>
                </a:outerShdw>
              </a:effectLst>
            </a:endParaRPr>
          </a:p>
        </p:txBody>
      </p:sp>
      <p:graphicFrame>
        <p:nvGraphicFramePr>
          <p:cNvPr id="8" name="Table 7"/>
          <p:cNvGraphicFramePr>
            <a:graphicFrameLocks noGrp="1"/>
          </p:cNvGraphicFramePr>
          <p:nvPr>
            <p:extLst>
              <p:ext uri="{D42A27DB-BD31-4B8C-83A1-F6EECF244321}">
                <p14:modId xmlns:p14="http://schemas.microsoft.com/office/powerpoint/2010/main" val="2925475234"/>
              </p:ext>
            </p:extLst>
          </p:nvPr>
        </p:nvGraphicFramePr>
        <p:xfrm>
          <a:off x="609600" y="609600"/>
          <a:ext cx="10972800" cy="5622248"/>
        </p:xfrm>
        <a:graphic>
          <a:graphicData uri="http://schemas.openxmlformats.org/drawingml/2006/table">
            <a:tbl>
              <a:tblPr firstRow="1" firstCol="1" bandRow="1">
                <a:tableStyleId>{5C22544A-7EE6-4342-B048-85BDC9FD1C3A}</a:tableStyleId>
              </a:tblPr>
              <a:tblGrid>
                <a:gridCol w="1382400"/>
                <a:gridCol w="2080120"/>
                <a:gridCol w="1846189"/>
                <a:gridCol w="2775397"/>
                <a:gridCol w="2310793"/>
                <a:gridCol w="577901"/>
              </a:tblGrid>
              <a:tr h="43539">
                <a:tc>
                  <a:txBody>
                    <a:bodyPr/>
                    <a:lstStyle/>
                    <a:p>
                      <a:pPr>
                        <a:lnSpc>
                          <a:spcPct val="107000"/>
                        </a:lnSpc>
                        <a:spcAft>
                          <a:spcPts val="0"/>
                        </a:spcAft>
                      </a:pPr>
                      <a:r>
                        <a:rPr lang="ka-GE" sz="1100">
                          <a:effectLst/>
                        </a:rPr>
                        <a:t>ესპანური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ქართული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ინგლისური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რუსული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შენიშვნა</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2143">
                <a:tc>
                  <a:txBody>
                    <a:bodyPr/>
                    <a:lstStyle/>
                    <a:p>
                      <a:pPr>
                        <a:lnSpc>
                          <a:spcPct val="107000"/>
                        </a:lnSpc>
                        <a:spcAft>
                          <a:spcPts val="0"/>
                        </a:spcAft>
                      </a:pPr>
                      <a:r>
                        <a:rPr lang="es-ES" sz="1100">
                          <a:effectLst/>
                        </a:rPr>
                        <a:t>Andalucía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ანდალუსია</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Andalusia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Андалусия</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2143">
                <a:tc>
                  <a:txBody>
                    <a:bodyPr/>
                    <a:lstStyle/>
                    <a:p>
                      <a:pPr>
                        <a:lnSpc>
                          <a:spcPct val="107000"/>
                        </a:lnSpc>
                        <a:spcAft>
                          <a:spcPts val="0"/>
                        </a:spcAft>
                      </a:pPr>
                      <a:r>
                        <a:rPr lang="es-ES" sz="1100">
                          <a:effectLst/>
                        </a:rPr>
                        <a:t>Aragón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არაგონი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Aragon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Арагон</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4286">
                <a:tc>
                  <a:txBody>
                    <a:bodyPr/>
                    <a:lstStyle/>
                    <a:p>
                      <a:pPr>
                        <a:lnSpc>
                          <a:spcPct val="107000"/>
                        </a:lnSpc>
                        <a:spcAft>
                          <a:spcPts val="0"/>
                        </a:spcAft>
                      </a:pPr>
                      <a:r>
                        <a:rPr lang="es-ES" sz="1100">
                          <a:effectLst/>
                        </a:rPr>
                        <a:t>Principado de Asturias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ასტურია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Asturias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Астурия</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2143">
                <a:tc>
                  <a:txBody>
                    <a:bodyPr/>
                    <a:lstStyle/>
                    <a:p>
                      <a:pPr>
                        <a:lnSpc>
                          <a:spcPct val="107000"/>
                        </a:lnSpc>
                        <a:spcAft>
                          <a:spcPts val="0"/>
                        </a:spcAft>
                      </a:pPr>
                      <a:r>
                        <a:rPr lang="es-ES" sz="1100">
                          <a:effectLst/>
                        </a:rPr>
                        <a:t>Islas Baleares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ბალეარის კუნძულები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Balearic Islands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Балеарские острова</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2143">
                <a:tc>
                  <a:txBody>
                    <a:bodyPr/>
                    <a:lstStyle/>
                    <a:p>
                      <a:pPr>
                        <a:lnSpc>
                          <a:spcPct val="107000"/>
                        </a:lnSpc>
                        <a:spcAft>
                          <a:spcPts val="0"/>
                        </a:spcAft>
                      </a:pPr>
                      <a:r>
                        <a:rPr lang="es-ES" sz="1100">
                          <a:effectLst/>
                        </a:rPr>
                        <a:t>Canarias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კანარის კუნძულები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Canary Islands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Канарские острова</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2143">
                <a:tc>
                  <a:txBody>
                    <a:bodyPr/>
                    <a:lstStyle/>
                    <a:p>
                      <a:pPr>
                        <a:lnSpc>
                          <a:spcPct val="107000"/>
                        </a:lnSpc>
                        <a:spcAft>
                          <a:spcPts val="0"/>
                        </a:spcAft>
                      </a:pPr>
                      <a:r>
                        <a:rPr lang="es-ES" sz="1100">
                          <a:effectLst/>
                        </a:rPr>
                        <a:t>Cantabria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კანტაბრია</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Cantabria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Кантабрия</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4286">
                <a:tc>
                  <a:txBody>
                    <a:bodyPr/>
                    <a:lstStyle/>
                    <a:p>
                      <a:pPr>
                        <a:lnSpc>
                          <a:spcPct val="107000"/>
                        </a:lnSpc>
                        <a:spcAft>
                          <a:spcPts val="0"/>
                        </a:spcAft>
                      </a:pPr>
                      <a:r>
                        <a:rPr lang="es-ES" sz="1100">
                          <a:effectLst/>
                        </a:rPr>
                        <a:t>Castilla la Mancha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კასტილია-ლა მანჩა</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Castilla </a:t>
                      </a:r>
                      <a:r>
                        <a:rPr lang="es-ES" sz="1100">
                          <a:effectLst/>
                        </a:rPr>
                        <a:t>- </a:t>
                      </a:r>
                      <a:r>
                        <a:rPr lang="ka-GE" sz="1100">
                          <a:effectLst/>
                        </a:rPr>
                        <a:t>la Mancha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Кастилья-ла-Манча</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2143">
                <a:tc>
                  <a:txBody>
                    <a:bodyPr/>
                    <a:lstStyle/>
                    <a:p>
                      <a:pPr>
                        <a:lnSpc>
                          <a:spcPct val="107000"/>
                        </a:lnSpc>
                        <a:spcAft>
                          <a:spcPts val="0"/>
                        </a:spcAft>
                      </a:pPr>
                      <a:r>
                        <a:rPr lang="es-ES" sz="1100">
                          <a:effectLst/>
                        </a:rPr>
                        <a:t>Castilla León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კასტილია და ლეონი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Castilla </a:t>
                      </a:r>
                      <a:r>
                        <a:rPr lang="en-US" sz="1100">
                          <a:effectLst/>
                        </a:rPr>
                        <a:t>and </a:t>
                      </a:r>
                      <a:r>
                        <a:rPr lang="ka-GE" sz="1100">
                          <a:effectLst/>
                        </a:rPr>
                        <a:t>León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Кастилья-Леон</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2143">
                <a:tc>
                  <a:txBody>
                    <a:bodyPr/>
                    <a:lstStyle/>
                    <a:p>
                      <a:pPr>
                        <a:lnSpc>
                          <a:spcPct val="107000"/>
                        </a:lnSpc>
                        <a:spcAft>
                          <a:spcPts val="0"/>
                        </a:spcAft>
                      </a:pPr>
                      <a:r>
                        <a:rPr lang="es-ES" sz="1100">
                          <a:effectLst/>
                        </a:rPr>
                        <a:t>Cataluña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კატალონია/ კატალუნია</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Catalonia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Каталония</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4286">
                <a:tc>
                  <a:txBody>
                    <a:bodyPr/>
                    <a:lstStyle/>
                    <a:p>
                      <a:pPr>
                        <a:lnSpc>
                          <a:spcPct val="107000"/>
                        </a:lnSpc>
                        <a:spcAft>
                          <a:spcPts val="0"/>
                        </a:spcAft>
                      </a:pPr>
                      <a:r>
                        <a:rPr lang="es-ES" sz="1100">
                          <a:effectLst/>
                        </a:rPr>
                        <a:t>Comunidad Valenciana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ვალენსიის ავტონომიური გაერთიანება</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Valencian Community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Валенсия</a:t>
                      </a:r>
                      <a:endParaRPr lang="en-US" sz="1100">
                        <a:effectLst/>
                      </a:endParaRPr>
                    </a:p>
                    <a:p>
                      <a:pPr>
                        <a:lnSpc>
                          <a:spcPct val="107000"/>
                        </a:lnSpc>
                        <a:spcAft>
                          <a:spcPts val="0"/>
                        </a:spcAft>
                      </a:pPr>
                      <a:r>
                        <a:rPr lang="es-ES" sz="1100">
                          <a:effectLst/>
                        </a:rPr>
                        <a:t>(</a:t>
                      </a:r>
                      <a:r>
                        <a:rPr lang="ka-GE" sz="1100">
                          <a:effectLst/>
                        </a:rPr>
                        <a:t>Автономное сообщество</a:t>
                      </a:r>
                      <a:r>
                        <a:rPr lang="es-E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4286">
                <a:tc>
                  <a:txBody>
                    <a:bodyPr/>
                    <a:lstStyle/>
                    <a:p>
                      <a:pPr>
                        <a:lnSpc>
                          <a:spcPct val="107000"/>
                        </a:lnSpc>
                        <a:spcAft>
                          <a:spcPts val="0"/>
                        </a:spcAft>
                      </a:pPr>
                      <a:r>
                        <a:rPr lang="es-ES" sz="1100">
                          <a:effectLst/>
                        </a:rPr>
                        <a:t>Extremadura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ესტრემადურა</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Extremadura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050">
                          <a:effectLst/>
                        </a:rPr>
                        <a:t>Эстремадура</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რუსულის გავლენა -ქს ნაცვლად ს თანხმოვანი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2143">
                <a:tc>
                  <a:txBody>
                    <a:bodyPr/>
                    <a:lstStyle/>
                    <a:p>
                      <a:pPr>
                        <a:lnSpc>
                          <a:spcPct val="107000"/>
                        </a:lnSpc>
                        <a:spcAft>
                          <a:spcPts val="0"/>
                        </a:spcAft>
                      </a:pPr>
                      <a:r>
                        <a:rPr lang="es-ES" sz="1100">
                          <a:effectLst/>
                        </a:rPr>
                        <a:t>Galicia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გალისია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Galicia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Галисия</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4286">
                <a:tc>
                  <a:txBody>
                    <a:bodyPr/>
                    <a:lstStyle/>
                    <a:p>
                      <a:pPr>
                        <a:lnSpc>
                          <a:spcPct val="107000"/>
                        </a:lnSpc>
                        <a:spcAft>
                          <a:spcPts val="0"/>
                        </a:spcAft>
                      </a:pPr>
                      <a:r>
                        <a:rPr lang="es-ES" sz="1100">
                          <a:effectLst/>
                        </a:rPr>
                        <a:t>La Rioja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ლა-რიოხა</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La Rioja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Ла-Риоха</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ინგლისურად The Rioja თუ La Rioja, თუ Rioja?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4286">
                <a:tc>
                  <a:txBody>
                    <a:bodyPr/>
                    <a:lstStyle/>
                    <a:p>
                      <a:pPr>
                        <a:lnSpc>
                          <a:spcPct val="107000"/>
                        </a:lnSpc>
                        <a:spcAft>
                          <a:spcPts val="0"/>
                        </a:spcAft>
                      </a:pPr>
                      <a:r>
                        <a:rPr lang="es-ES" sz="1100">
                          <a:effectLst/>
                        </a:rPr>
                        <a:t>Comunidad de Madrid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მადრიდის ავტონომიური გაერთიანება</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Community</a:t>
                      </a:r>
                      <a:r>
                        <a:rPr lang="es-ES" sz="1100">
                          <a:effectLst/>
                        </a:rPr>
                        <a:t> of Madrid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Мадрид (автономное сообщество)</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dirty="0">
                          <a:effectLst/>
                        </a:rPr>
                        <a:t>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9" name="Rectangle 2"/>
          <p:cNvSpPr>
            <a:spLocks noChangeArrowheads="1"/>
          </p:cNvSpPr>
          <p:nvPr/>
        </p:nvSpPr>
        <p:spPr bwMode="auto">
          <a:xfrm>
            <a:off x="587326" y="134287"/>
            <a:ext cx="1564981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a-GE" altLang="en-US" sz="1400" b="1" i="0" u="none" strike="noStrike" cap="none" normalizeH="0" baseline="0" smtClean="0">
                <a:ln>
                  <a:noFill/>
                </a:ln>
                <a:solidFill>
                  <a:srgbClr val="7030A0"/>
                </a:solidFill>
                <a:effectLst/>
                <a:latin typeface="Sylfaen" panose="010A0502050306030303" pitchFamily="18" charset="0"/>
                <a:ea typeface="Calibri" panose="020F0502020204030204" pitchFamily="34" charset="0"/>
                <a:cs typeface="Times New Roman" panose="02020603050405020304" pitchFamily="18" charset="0"/>
              </a:rPr>
              <a:t>ავტონომიები</a:t>
            </a:r>
            <a:endParaRPr kumimoji="0" lang="ka-GE" altLang="en-US"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520068757"/>
              </p:ext>
            </p:extLst>
          </p:nvPr>
        </p:nvGraphicFramePr>
        <p:xfrm>
          <a:off x="1822767" y="2362201"/>
          <a:ext cx="8546465" cy="2215768"/>
        </p:xfrm>
        <a:graphic>
          <a:graphicData uri="http://schemas.openxmlformats.org/drawingml/2006/table">
            <a:tbl>
              <a:tblPr firstRow="1" firstCol="1" bandRow="1">
                <a:tableStyleId>{5C22544A-7EE6-4342-B048-85BDC9FD1C3A}</a:tableStyleId>
              </a:tblPr>
              <a:tblGrid>
                <a:gridCol w="1076960"/>
                <a:gridCol w="1620520"/>
                <a:gridCol w="1438275"/>
                <a:gridCol w="2070100"/>
                <a:gridCol w="1890395"/>
                <a:gridCol w="450215"/>
              </a:tblGrid>
              <a:tr h="1262443">
                <a:tc>
                  <a:txBody>
                    <a:bodyPr/>
                    <a:lstStyle/>
                    <a:p>
                      <a:pPr>
                        <a:lnSpc>
                          <a:spcPct val="107000"/>
                        </a:lnSpc>
                        <a:spcAft>
                          <a:spcPts val="0"/>
                        </a:spcAft>
                      </a:pPr>
                      <a:r>
                        <a:rPr lang="ka-GE" sz="1100">
                          <a:effectLst/>
                        </a:rPr>
                        <a:t>ესპანური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ქართული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ინგლისური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რუსული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შენიშვნა</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s-ES" sz="1100">
                          <a:effectLst/>
                        </a:rPr>
                        <a:t>Ceuta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სეუტა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Ceuta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Сеута</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73937">
                <a:tc>
                  <a:txBody>
                    <a:bodyPr/>
                    <a:lstStyle/>
                    <a:p>
                      <a:pPr>
                        <a:lnSpc>
                          <a:spcPct val="107000"/>
                        </a:lnSpc>
                        <a:spcAft>
                          <a:spcPts val="0"/>
                        </a:spcAft>
                      </a:pPr>
                      <a:r>
                        <a:rPr lang="es-ES" sz="1100">
                          <a:effectLst/>
                        </a:rPr>
                        <a:t>Melilla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highlight>
                            <a:srgbClr val="FFFF00"/>
                          </a:highlight>
                        </a:rPr>
                        <a:t>მელილია</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Melilla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Мелилья</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ქართულად რუსულიდან არის თარგმნილი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Title 2"/>
          <p:cNvSpPr>
            <a:spLocks noGrp="1"/>
          </p:cNvSpPr>
          <p:nvPr>
            <p:ph type="title"/>
          </p:nvPr>
        </p:nvSpPr>
        <p:spPr>
          <a:xfrm>
            <a:off x="1981200" y="152400"/>
            <a:ext cx="8229600" cy="914400"/>
          </a:xfrm>
        </p:spPr>
        <p:txBody>
          <a:bodyPr>
            <a:normAutofit fontScale="90000"/>
          </a:bodyPr>
          <a:lstStyle/>
          <a:p>
            <a:pPr lvl="1" algn="ctr" rtl="0"/>
            <a:r>
              <a:rPr kumimoji="0" lang="es-ES" altLang="en-US" sz="2800" b="1" i="0" u="none" strike="noStrike" cap="none" normalizeH="0" baseline="0" dirty="0" err="1" smtClean="0">
                <a:ln>
                  <a:noFill/>
                </a:ln>
                <a:solidFill>
                  <a:srgbClr val="7030A0"/>
                </a:solidFill>
                <a:effectLst/>
                <a:latin typeface="Sylfaen" panose="010A0502050306030303" pitchFamily="18" charset="0"/>
                <a:ea typeface="Calibri" panose="020F0502020204030204" pitchFamily="34" charset="0"/>
                <a:cs typeface="Times New Roman" panose="02020603050405020304" pitchFamily="18" charset="0"/>
              </a:rPr>
              <a:t>ავტონომი</a:t>
            </a:r>
            <a:r>
              <a:rPr kumimoji="0" lang="ka-GE" altLang="en-US" sz="2800" b="1" i="0" u="none" strike="noStrike" cap="none" normalizeH="0" baseline="0" dirty="0" smtClean="0">
                <a:ln>
                  <a:noFill/>
                </a:ln>
                <a:solidFill>
                  <a:srgbClr val="7030A0"/>
                </a:solidFill>
                <a:effectLst/>
                <a:latin typeface="Sylfaen" panose="010A0502050306030303" pitchFamily="18" charset="0"/>
                <a:ea typeface="Calibri" panose="020F0502020204030204" pitchFamily="34" charset="0"/>
                <a:cs typeface="Times New Roman" panose="02020603050405020304" pitchFamily="18" charset="0"/>
              </a:rPr>
              <a:t>ური ქალაქები </a:t>
            </a:r>
            <a:r>
              <a:rPr kumimoji="0" lang="ka-GE" altLang="en-US" sz="3600" b="0" i="0" u="none" strike="noStrike" cap="none" normalizeH="0" baseline="0" dirty="0" smtClean="0">
                <a:ln>
                  <a:noFill/>
                </a:ln>
                <a:solidFill>
                  <a:schemeClr val="tx1"/>
                </a:solidFill>
                <a:effectLst/>
                <a:latin typeface="Arial" panose="020B0604020202020204" pitchFamily="34" charset="0"/>
              </a:rPr>
              <a:t/>
            </a:r>
            <a:br>
              <a:rPr kumimoji="0" lang="ka-GE" altLang="en-US" sz="3600" b="0" i="0" u="none" strike="noStrike" cap="none" normalizeH="0" baseline="0" dirty="0" smtClean="0">
                <a:ln>
                  <a:noFill/>
                </a:ln>
                <a:solidFill>
                  <a:schemeClr val="tx1"/>
                </a:solidFill>
                <a:effectLst/>
                <a:latin typeface="Arial" panose="020B0604020202020204" pitchFamily="34" charset="0"/>
              </a:rPr>
            </a:br>
            <a:endParaRPr lang="en-US" sz="2800"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29200" y="834352"/>
            <a:ext cx="1734770" cy="388696"/>
          </a:xfrm>
          <a:prstGeom prst="rect">
            <a:avLst/>
          </a:prstGeom>
        </p:spPr>
        <p:txBody>
          <a:bodyPr wrap="none">
            <a:spAutoFit/>
          </a:bodyPr>
          <a:lstStyle/>
          <a:p>
            <a:pPr>
              <a:lnSpc>
                <a:spcPct val="107000"/>
              </a:lnSpc>
              <a:spcAft>
                <a:spcPts val="800"/>
              </a:spcAft>
            </a:pPr>
            <a:r>
              <a:rPr lang="ka-GE" b="1" dirty="0">
                <a:solidFill>
                  <a:srgbClr val="7030A0"/>
                </a:solidFill>
                <a:latin typeface="Sylfaen" panose="010A0502050306030303" pitchFamily="18" charset="0"/>
                <a:ea typeface="Calibri" panose="020F0502020204030204" pitchFamily="34" charset="0"/>
                <a:cs typeface="Times New Roman" panose="02020603050405020304" pitchFamily="18" charset="0"/>
              </a:rPr>
              <a:t>დედაქალაქები</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357915502"/>
              </p:ext>
            </p:extLst>
          </p:nvPr>
        </p:nvGraphicFramePr>
        <p:xfrm>
          <a:off x="1524000" y="1969292"/>
          <a:ext cx="7721917" cy="3364709"/>
        </p:xfrm>
        <a:graphic>
          <a:graphicData uri="http://schemas.openxmlformats.org/drawingml/2006/table">
            <a:tbl>
              <a:tblPr firstRow="1" firstCol="1" bandRow="1">
                <a:tableStyleId>{5C22544A-7EE6-4342-B048-85BDC9FD1C3A}</a:tableStyleId>
              </a:tblPr>
              <a:tblGrid>
                <a:gridCol w="1153501"/>
                <a:gridCol w="1931841"/>
                <a:gridCol w="1986325"/>
                <a:gridCol w="2650250"/>
              </a:tblGrid>
              <a:tr h="349178">
                <a:tc>
                  <a:txBody>
                    <a:bodyPr/>
                    <a:lstStyle/>
                    <a:p>
                      <a:pPr>
                        <a:lnSpc>
                          <a:spcPct val="107000"/>
                        </a:lnSpc>
                        <a:spcAft>
                          <a:spcPts val="0"/>
                        </a:spcAft>
                      </a:pPr>
                      <a:r>
                        <a:rPr lang="ka-GE" sz="1100">
                          <a:effectLst/>
                        </a:rPr>
                        <a:t>ესპანური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ქართული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ინგლისური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რუსული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9178">
                <a:tc>
                  <a:txBody>
                    <a:bodyPr/>
                    <a:lstStyle/>
                    <a:p>
                      <a:pPr>
                        <a:lnSpc>
                          <a:spcPct val="107000"/>
                        </a:lnSpc>
                        <a:spcAft>
                          <a:spcPts val="0"/>
                        </a:spcAft>
                      </a:pPr>
                      <a:r>
                        <a:rPr lang="es-ES" sz="1100">
                          <a:effectLst/>
                        </a:rPr>
                        <a:t>Sevilla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სევილია</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Seville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Севилья</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9178">
                <a:tc>
                  <a:txBody>
                    <a:bodyPr/>
                    <a:lstStyle/>
                    <a:p>
                      <a:pPr>
                        <a:lnSpc>
                          <a:spcPct val="107000"/>
                        </a:lnSpc>
                        <a:spcAft>
                          <a:spcPts val="0"/>
                        </a:spcAft>
                      </a:pPr>
                      <a:r>
                        <a:rPr lang="es-ES" sz="1100">
                          <a:effectLst/>
                        </a:rPr>
                        <a:t>Zaragoza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სარაგოსა</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Zaragoza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Сарагоса</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9178">
                <a:tc>
                  <a:txBody>
                    <a:bodyPr/>
                    <a:lstStyle/>
                    <a:p>
                      <a:pPr>
                        <a:lnSpc>
                          <a:spcPct val="107000"/>
                        </a:lnSpc>
                        <a:spcAft>
                          <a:spcPts val="0"/>
                        </a:spcAft>
                      </a:pPr>
                      <a:r>
                        <a:rPr lang="es-ES" sz="1100">
                          <a:effectLst/>
                        </a:rPr>
                        <a:t>Oviedo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ოვიედო</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Oviedo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Овьедо</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98353">
                <a:tc>
                  <a:txBody>
                    <a:bodyPr/>
                    <a:lstStyle/>
                    <a:p>
                      <a:pPr>
                        <a:lnSpc>
                          <a:spcPct val="107000"/>
                        </a:lnSpc>
                        <a:spcAft>
                          <a:spcPts val="0"/>
                        </a:spcAft>
                      </a:pPr>
                      <a:r>
                        <a:rPr lang="es-ES" sz="1100">
                          <a:effectLst/>
                        </a:rPr>
                        <a:t>Palma de Mallorca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პალმა</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Palma de Mallorca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Пальма</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69644">
                <a:tc>
                  <a:txBody>
                    <a:bodyPr/>
                    <a:lstStyle/>
                    <a:p>
                      <a:pPr>
                        <a:lnSpc>
                          <a:spcPct val="107000"/>
                        </a:lnSpc>
                        <a:spcAft>
                          <a:spcPts val="0"/>
                        </a:spcAft>
                      </a:pPr>
                      <a:r>
                        <a:rPr lang="es-ES" sz="1000">
                          <a:effectLst/>
                        </a:rPr>
                        <a:t>Santa Cruz de Tenerife / Las palmas de Gran Canarias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000">
                          <a:effectLst/>
                        </a:rPr>
                        <a:t>სანტა -კრუს- დე -ტენერიფე / </a:t>
                      </a:r>
                      <a:endParaRPr lang="en-US" sz="1100">
                        <a:effectLst/>
                      </a:endParaRPr>
                    </a:p>
                    <a:p>
                      <a:pPr>
                        <a:lnSpc>
                          <a:spcPct val="107000"/>
                        </a:lnSpc>
                        <a:spcAft>
                          <a:spcPts val="0"/>
                        </a:spcAft>
                      </a:pPr>
                      <a:r>
                        <a:rPr lang="ka-GE" sz="1000">
                          <a:effectLst/>
                        </a:rPr>
                        <a:t>ლას-პალმას-დე-გრან-კანარია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00">
                          <a:effectLst/>
                        </a:rPr>
                        <a:t>Santa Cruz de Tenerife/ Las Palmas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000" dirty="0">
                          <a:effectLst/>
                        </a:rPr>
                        <a:t>Санта-Крус-де-Тенерифе /Лас-Пальмас-де-Гран-Канария</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85344677"/>
              </p:ext>
            </p:extLst>
          </p:nvPr>
        </p:nvGraphicFramePr>
        <p:xfrm>
          <a:off x="2133600" y="838202"/>
          <a:ext cx="7112317" cy="4317207"/>
        </p:xfrm>
        <a:graphic>
          <a:graphicData uri="http://schemas.openxmlformats.org/drawingml/2006/table">
            <a:tbl>
              <a:tblPr firstRow="1" firstCol="1" bandRow="1">
                <a:tableStyleId>{5C22544A-7EE6-4342-B048-85BDC9FD1C3A}</a:tableStyleId>
              </a:tblPr>
              <a:tblGrid>
                <a:gridCol w="1062439"/>
                <a:gridCol w="1779334"/>
                <a:gridCol w="1829516"/>
                <a:gridCol w="2441028"/>
              </a:tblGrid>
              <a:tr h="287814">
                <a:tc>
                  <a:txBody>
                    <a:bodyPr/>
                    <a:lstStyle/>
                    <a:p>
                      <a:pPr>
                        <a:lnSpc>
                          <a:spcPct val="107000"/>
                        </a:lnSpc>
                        <a:spcAft>
                          <a:spcPts val="0"/>
                        </a:spcAft>
                      </a:pPr>
                      <a:r>
                        <a:rPr lang="es-ES" sz="1100">
                          <a:effectLst/>
                        </a:rPr>
                        <a:t>Santander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სანტანდერი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Santander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Сантандер</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7814">
                <a:tc>
                  <a:txBody>
                    <a:bodyPr/>
                    <a:lstStyle/>
                    <a:p>
                      <a:pPr>
                        <a:lnSpc>
                          <a:spcPct val="107000"/>
                        </a:lnSpc>
                        <a:spcAft>
                          <a:spcPts val="0"/>
                        </a:spcAft>
                      </a:pPr>
                      <a:r>
                        <a:rPr lang="es-ES" sz="1100">
                          <a:effectLst/>
                        </a:rPr>
                        <a:t>Toledo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ტოლედო</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Toledo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Толедо</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7814">
                <a:tc>
                  <a:txBody>
                    <a:bodyPr/>
                    <a:lstStyle/>
                    <a:p>
                      <a:pPr>
                        <a:lnSpc>
                          <a:spcPct val="107000"/>
                        </a:lnSpc>
                        <a:spcAft>
                          <a:spcPts val="0"/>
                        </a:spcAft>
                      </a:pPr>
                      <a:r>
                        <a:rPr lang="es-ES" sz="1100">
                          <a:effectLst/>
                        </a:rPr>
                        <a:t>Valladolid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ვალიადოლიდი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Valladolid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Вальядолид</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7814">
                <a:tc>
                  <a:txBody>
                    <a:bodyPr/>
                    <a:lstStyle/>
                    <a:p>
                      <a:pPr>
                        <a:lnSpc>
                          <a:spcPct val="107000"/>
                        </a:lnSpc>
                        <a:spcAft>
                          <a:spcPts val="0"/>
                        </a:spcAft>
                      </a:pPr>
                      <a:r>
                        <a:rPr lang="es-ES" sz="1100">
                          <a:effectLst/>
                        </a:rPr>
                        <a:t>Barcelona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ბარსელონა</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Barcelona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Барселона</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5627">
                <a:tc>
                  <a:txBody>
                    <a:bodyPr/>
                    <a:lstStyle/>
                    <a:p>
                      <a:pPr>
                        <a:lnSpc>
                          <a:spcPct val="107000"/>
                        </a:lnSpc>
                        <a:spcAft>
                          <a:spcPts val="0"/>
                        </a:spcAft>
                      </a:pPr>
                      <a:r>
                        <a:rPr lang="es-ES" sz="1100">
                          <a:effectLst/>
                        </a:rPr>
                        <a:t>Valencia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ვალენსია</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Valencia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Валенсия</a:t>
                      </a:r>
                      <a:endParaRPr lang="en-US" sz="1100">
                        <a:effectLst/>
                      </a:endParaRPr>
                    </a:p>
                    <a:p>
                      <a:pPr>
                        <a:lnSpc>
                          <a:spcPct val="107000"/>
                        </a:lnSpc>
                        <a:spcAft>
                          <a:spcPts val="0"/>
                        </a:spcAft>
                      </a:pPr>
                      <a:r>
                        <a:rPr lang="ka-G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7814">
                <a:tc>
                  <a:txBody>
                    <a:bodyPr/>
                    <a:lstStyle/>
                    <a:p>
                      <a:pPr>
                        <a:lnSpc>
                          <a:spcPct val="107000"/>
                        </a:lnSpc>
                        <a:spcAft>
                          <a:spcPts val="0"/>
                        </a:spcAft>
                      </a:pPr>
                      <a:r>
                        <a:rPr lang="es-ES" sz="1100">
                          <a:effectLst/>
                        </a:rPr>
                        <a:t>Mérida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მერიდა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Merida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Мерида</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5627">
                <a:tc>
                  <a:txBody>
                    <a:bodyPr/>
                    <a:lstStyle/>
                    <a:p>
                      <a:pPr>
                        <a:lnSpc>
                          <a:spcPct val="107000"/>
                        </a:lnSpc>
                        <a:spcAft>
                          <a:spcPts val="0"/>
                        </a:spcAft>
                      </a:pPr>
                      <a:r>
                        <a:rPr lang="es-ES" sz="1100">
                          <a:effectLst/>
                        </a:rPr>
                        <a:t>Santiago de Compostela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სანტიაგო-დე-კომპოსტელა</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Santiago de Compostela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Сантьяго-де-Компостела</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7814">
                <a:tc>
                  <a:txBody>
                    <a:bodyPr/>
                    <a:lstStyle/>
                    <a:p>
                      <a:pPr>
                        <a:lnSpc>
                          <a:spcPct val="107000"/>
                        </a:lnSpc>
                        <a:spcAft>
                          <a:spcPts val="0"/>
                        </a:spcAft>
                      </a:pPr>
                      <a:r>
                        <a:rPr lang="es-ES" sz="1100">
                          <a:effectLst/>
                        </a:rPr>
                        <a:t>Logroño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Logroño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Логроньо</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7814">
                <a:tc>
                  <a:txBody>
                    <a:bodyPr/>
                    <a:lstStyle/>
                    <a:p>
                      <a:pPr>
                        <a:lnSpc>
                          <a:spcPct val="107000"/>
                        </a:lnSpc>
                        <a:spcAft>
                          <a:spcPts val="0"/>
                        </a:spcAft>
                      </a:pPr>
                      <a:r>
                        <a:rPr lang="es-ES" sz="1100">
                          <a:effectLst/>
                        </a:rPr>
                        <a:t>Madrid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მადრიდი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Madrid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Мадрид</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7814">
                <a:tc>
                  <a:txBody>
                    <a:bodyPr/>
                    <a:lstStyle/>
                    <a:p>
                      <a:pPr>
                        <a:lnSpc>
                          <a:spcPct val="107000"/>
                        </a:lnSpc>
                        <a:spcAft>
                          <a:spcPts val="0"/>
                        </a:spcAft>
                      </a:pPr>
                      <a:r>
                        <a:rPr lang="es-ES" sz="1100">
                          <a:effectLst/>
                        </a:rPr>
                        <a:t>Murcia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მურსია</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Murcia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Мурсия</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7814">
                <a:tc>
                  <a:txBody>
                    <a:bodyPr/>
                    <a:lstStyle/>
                    <a:p>
                      <a:pPr>
                        <a:lnSpc>
                          <a:spcPct val="107000"/>
                        </a:lnSpc>
                        <a:spcAft>
                          <a:spcPts val="0"/>
                        </a:spcAft>
                      </a:pPr>
                      <a:r>
                        <a:rPr lang="es-ES" sz="1100">
                          <a:effectLst/>
                        </a:rPr>
                        <a:t>Pamplona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პამპლონა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Pamplona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Памплона</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5627">
                <a:tc>
                  <a:txBody>
                    <a:bodyPr/>
                    <a:lstStyle/>
                    <a:p>
                      <a:pPr>
                        <a:lnSpc>
                          <a:spcPct val="107000"/>
                        </a:lnSpc>
                        <a:spcAft>
                          <a:spcPts val="0"/>
                        </a:spcAft>
                      </a:pPr>
                      <a:r>
                        <a:rPr lang="es-ES" sz="1100">
                          <a:effectLst/>
                        </a:rPr>
                        <a:t>Vitoria-Gasteiz</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ვიტორია</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rPr>
                        <a:t>Vitoria-Gasteiz</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dirty="0">
                          <a:effectLst/>
                        </a:rPr>
                        <a:t>Витория-Гастейс</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46100932"/>
              </p:ext>
            </p:extLst>
          </p:nvPr>
        </p:nvGraphicFramePr>
        <p:xfrm>
          <a:off x="457199" y="457198"/>
          <a:ext cx="10972800" cy="7751034"/>
        </p:xfrm>
        <a:graphic>
          <a:graphicData uri="http://schemas.openxmlformats.org/drawingml/2006/table">
            <a:tbl>
              <a:tblPr firstRow="1" firstCol="1" bandRow="1">
                <a:tableStyleId>{5C22544A-7EE6-4342-B048-85BDC9FD1C3A}</a:tableStyleId>
              </a:tblPr>
              <a:tblGrid>
                <a:gridCol w="1164007"/>
                <a:gridCol w="1634388"/>
                <a:gridCol w="1252151"/>
                <a:gridCol w="1784315"/>
                <a:gridCol w="2919489"/>
                <a:gridCol w="2218450"/>
              </a:tblGrid>
              <a:tr h="186792">
                <a:tc>
                  <a:txBody>
                    <a:bodyPr/>
                    <a:lstStyle/>
                    <a:p>
                      <a:pPr algn="l">
                        <a:lnSpc>
                          <a:spcPct val="107000"/>
                        </a:lnSpc>
                        <a:spcAft>
                          <a:spcPts val="0"/>
                        </a:spcAft>
                      </a:pPr>
                      <a:r>
                        <a:rPr lang="ka-GE" sz="400" dirty="0">
                          <a:effectLst/>
                        </a:rPr>
                        <a:t>ესპანური</a:t>
                      </a:r>
                      <a:endParaRPr lang="en-US"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ქართული</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ინგლისური</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რუსული</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შენიშვნა </a:t>
                      </a:r>
                      <a:endParaRPr lang="en-US" sz="400">
                        <a:effectLst/>
                      </a:endParaRPr>
                    </a:p>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93397">
                <a:tc>
                  <a:txBody>
                    <a:bodyPr/>
                    <a:lstStyle/>
                    <a:p>
                      <a:pPr algn="l">
                        <a:lnSpc>
                          <a:spcPct val="107000"/>
                        </a:lnSpc>
                        <a:spcAft>
                          <a:spcPts val="0"/>
                        </a:spcAft>
                      </a:pPr>
                      <a:r>
                        <a:rPr lang="en-US" sz="400">
                          <a:effectLst/>
                        </a:rPr>
                        <a:t>Alicante</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ალიკანტე</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n-US" sz="400">
                          <a:effectLst/>
                        </a:rPr>
                        <a:t>Alicante</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Аликанте</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186792">
                <a:tc>
                  <a:txBody>
                    <a:bodyPr/>
                    <a:lstStyle/>
                    <a:p>
                      <a:pPr algn="l">
                        <a:lnSpc>
                          <a:spcPct val="107000"/>
                        </a:lnSpc>
                        <a:spcAft>
                          <a:spcPts val="0"/>
                        </a:spcAft>
                      </a:pPr>
                      <a:r>
                        <a:rPr lang="es-ES" sz="900" dirty="0">
                          <a:effectLst/>
                        </a:rPr>
                        <a:t>Córdoba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dirty="0">
                          <a:effectLst/>
                        </a:rPr>
                        <a:t>კორდობა/კორდოვა</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dirty="0">
                          <a:effectLst/>
                        </a:rPr>
                        <a:t>Córdoba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Кордова</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კორგობა, არგენტინა</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93397">
                <a:tc>
                  <a:txBody>
                    <a:bodyPr/>
                    <a:lstStyle/>
                    <a:p>
                      <a:pPr algn="l">
                        <a:lnSpc>
                          <a:spcPct val="107000"/>
                        </a:lnSpc>
                        <a:spcAft>
                          <a:spcPts val="0"/>
                        </a:spcAft>
                      </a:pPr>
                      <a:r>
                        <a:rPr lang="es-ES" sz="900">
                          <a:effectLst/>
                        </a:rPr>
                        <a:t>Valladolid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ვალიადოლიდი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dirty="0">
                          <a:effectLst/>
                        </a:rPr>
                        <a:t>Valladolid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Вальядолид</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ბალიადოლიდი?????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186792">
                <a:tc>
                  <a:txBody>
                    <a:bodyPr/>
                    <a:lstStyle/>
                    <a:p>
                      <a:pPr algn="l">
                        <a:lnSpc>
                          <a:spcPct val="107000"/>
                        </a:lnSpc>
                        <a:spcAft>
                          <a:spcPts val="0"/>
                        </a:spcAft>
                      </a:pPr>
                      <a:r>
                        <a:rPr lang="es-ES" sz="900">
                          <a:effectLst/>
                        </a:rPr>
                        <a:t>Vigo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ვიგო</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dirty="0">
                          <a:effectLst/>
                        </a:rPr>
                        <a:t>Vigo</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Виго</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ვიგო თუ ბიგო????</a:t>
                      </a:r>
                      <a:endParaRPr lang="en-US" sz="900">
                        <a:effectLst/>
                      </a:endParaRPr>
                    </a:p>
                    <a:p>
                      <a:pPr algn="l">
                        <a:lnSpc>
                          <a:spcPct val="107000"/>
                        </a:lnSpc>
                        <a:spcAft>
                          <a:spcPts val="0"/>
                        </a:spcAft>
                      </a:pPr>
                      <a:r>
                        <a:rPr lang="ka-GE"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0">
                <a:tc>
                  <a:txBody>
                    <a:bodyPr/>
                    <a:lstStyle/>
                    <a:p>
                      <a:pPr algn="l">
                        <a:lnSpc>
                          <a:spcPct val="107000"/>
                        </a:lnSpc>
                        <a:spcAft>
                          <a:spcPts val="0"/>
                        </a:spcAft>
                      </a:pPr>
                      <a:r>
                        <a:rPr lang="es-ES" sz="900">
                          <a:effectLst/>
                        </a:rPr>
                        <a:t>Gijón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ხიხონი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Gijón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Хихон</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გიხონი?????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280190">
                <a:tc>
                  <a:txBody>
                    <a:bodyPr/>
                    <a:lstStyle/>
                    <a:p>
                      <a:pPr algn="l">
                        <a:lnSpc>
                          <a:spcPct val="107000"/>
                        </a:lnSpc>
                        <a:spcAft>
                          <a:spcPts val="0"/>
                        </a:spcAft>
                      </a:pPr>
                      <a:r>
                        <a:rPr lang="es-ES" sz="900">
                          <a:effectLst/>
                        </a:rPr>
                        <a:t>Hospitalet de Llobregat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ოსპიტალეტი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Hospitalet de Llobregat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dirty="0">
                          <a:effectLst/>
                        </a:rPr>
                        <a:t>Оспиталет</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რუსულის კალკია. ოსპიტალეტ დე ლობრეგატი, ან ლოსპიტალეტ დე ლობრეგატი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93397">
                <a:tc>
                  <a:txBody>
                    <a:bodyPr/>
                    <a:lstStyle/>
                    <a:p>
                      <a:pPr algn="l">
                        <a:lnSpc>
                          <a:spcPct val="107000"/>
                        </a:lnSpc>
                        <a:spcAft>
                          <a:spcPts val="0"/>
                        </a:spcAft>
                      </a:pPr>
                      <a:r>
                        <a:rPr lang="es-ES" sz="900">
                          <a:effectLst/>
                        </a:rPr>
                        <a:t>La Coruña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ლა-კორუნია</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La Coruña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dirty="0">
                          <a:effectLst/>
                        </a:rPr>
                        <a:t>Ла-Корунья</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Provincia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93397">
                <a:tc>
                  <a:txBody>
                    <a:bodyPr/>
                    <a:lstStyle/>
                    <a:p>
                      <a:pPr algn="l">
                        <a:lnSpc>
                          <a:spcPct val="107000"/>
                        </a:lnSpc>
                        <a:spcAft>
                          <a:spcPts val="0"/>
                        </a:spcAft>
                      </a:pPr>
                      <a:r>
                        <a:rPr lang="es-ES" sz="900">
                          <a:effectLst/>
                        </a:rPr>
                        <a:t>Granada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გრანადა</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Granada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dirty="0">
                          <a:effectLst/>
                        </a:rPr>
                        <a:t>Гранада</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ქალაქი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93397">
                <a:tc>
                  <a:txBody>
                    <a:bodyPr/>
                    <a:lstStyle/>
                    <a:p>
                      <a:pPr algn="l">
                        <a:lnSpc>
                          <a:spcPct val="107000"/>
                        </a:lnSpc>
                        <a:spcAft>
                          <a:spcPts val="0"/>
                        </a:spcAft>
                      </a:pPr>
                      <a:r>
                        <a:rPr lang="es-ES" sz="900">
                          <a:effectLst/>
                        </a:rPr>
                        <a:t>Elche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ელჩე</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Elche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dirty="0">
                          <a:effectLst/>
                        </a:rPr>
                        <a:t>Эльче</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93397">
                <a:tc>
                  <a:txBody>
                    <a:bodyPr/>
                    <a:lstStyle/>
                    <a:p>
                      <a:pPr algn="l">
                        <a:lnSpc>
                          <a:spcPct val="107000"/>
                        </a:lnSpc>
                        <a:spcAft>
                          <a:spcPts val="0"/>
                        </a:spcAft>
                      </a:pPr>
                      <a:r>
                        <a:rPr lang="es-ES" sz="900">
                          <a:effectLst/>
                        </a:rPr>
                        <a:t>Tarrasa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ტერასა</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Tarrasa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dirty="0">
                          <a:effectLst/>
                        </a:rPr>
                        <a:t>Тарраса</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რატომ ტერასა?????</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93397">
                <a:tc>
                  <a:txBody>
                    <a:bodyPr/>
                    <a:lstStyle/>
                    <a:p>
                      <a:pPr algn="l">
                        <a:lnSpc>
                          <a:spcPct val="107000"/>
                        </a:lnSpc>
                        <a:spcAft>
                          <a:spcPts val="0"/>
                        </a:spcAft>
                      </a:pPr>
                      <a:r>
                        <a:rPr lang="es-ES" sz="900">
                          <a:effectLst/>
                        </a:rPr>
                        <a:t>Badalona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ბადალონა</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Badalona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dirty="0">
                          <a:effectLst/>
                        </a:rPr>
                        <a:t>Бадалона</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93397">
                <a:tc>
                  <a:txBody>
                    <a:bodyPr/>
                    <a:lstStyle/>
                    <a:p>
                      <a:pPr algn="l">
                        <a:lnSpc>
                          <a:spcPct val="107000"/>
                        </a:lnSpc>
                        <a:spcAft>
                          <a:spcPts val="0"/>
                        </a:spcAft>
                      </a:pPr>
                      <a:r>
                        <a:rPr lang="es-ES" sz="900">
                          <a:effectLst/>
                        </a:rPr>
                        <a:t>Cartagena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კარტახენა</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Cartagena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dirty="0">
                          <a:effectLst/>
                        </a:rPr>
                        <a:t>Картахена</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და რატომ არა კარტაგენა???</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186792">
                <a:tc>
                  <a:txBody>
                    <a:bodyPr/>
                    <a:lstStyle/>
                    <a:p>
                      <a:pPr algn="l">
                        <a:lnSpc>
                          <a:spcPct val="107000"/>
                        </a:lnSpc>
                        <a:spcAft>
                          <a:spcPts val="0"/>
                        </a:spcAft>
                      </a:pPr>
                      <a:r>
                        <a:rPr lang="es-ES" sz="900">
                          <a:effectLst/>
                        </a:rPr>
                        <a:t>Jerez de la Frontera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Jerez de la Frontera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dirty="0">
                          <a:effectLst/>
                        </a:rPr>
                        <a:t>Херес-де-ла-Фронтера</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ხერეს დე ლა ფრონტერა</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93397">
                <a:tc>
                  <a:txBody>
                    <a:bodyPr/>
                    <a:lstStyle/>
                    <a:p>
                      <a:pPr algn="l">
                        <a:lnSpc>
                          <a:spcPct val="107000"/>
                        </a:lnSpc>
                        <a:spcAft>
                          <a:spcPts val="0"/>
                        </a:spcAft>
                      </a:pPr>
                      <a:r>
                        <a:rPr lang="es-ES" sz="900">
                          <a:effectLst/>
                        </a:rPr>
                        <a:t>Sabadell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საბადელი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Sabadell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Сабадель</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dirty="0">
                          <a:effectLst/>
                        </a:rPr>
                        <a:t>ბოლოში ორმაგი </a:t>
                      </a:r>
                      <a:r>
                        <a:rPr lang="es-ES" sz="900" dirty="0">
                          <a:effectLst/>
                        </a:rPr>
                        <a:t> LL??????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93397">
                <a:tc>
                  <a:txBody>
                    <a:bodyPr/>
                    <a:lstStyle/>
                    <a:p>
                      <a:pPr algn="l">
                        <a:lnSpc>
                          <a:spcPct val="107000"/>
                        </a:lnSpc>
                        <a:spcAft>
                          <a:spcPts val="0"/>
                        </a:spcAft>
                      </a:pPr>
                      <a:r>
                        <a:rPr lang="es-ES" sz="900">
                          <a:effectLst/>
                        </a:rPr>
                        <a:t>Móstoles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მოსტოლესი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Móstoles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Мостолес</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93397">
                <a:tc>
                  <a:txBody>
                    <a:bodyPr/>
                    <a:lstStyle/>
                    <a:p>
                      <a:pPr algn="l">
                        <a:lnSpc>
                          <a:spcPct val="107000"/>
                        </a:lnSpc>
                        <a:spcAft>
                          <a:spcPts val="0"/>
                        </a:spcAft>
                      </a:pPr>
                      <a:r>
                        <a:rPr lang="es-ES" sz="900">
                          <a:effectLst/>
                        </a:rPr>
                        <a:t>Almería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ალმერია</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Almería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Альмерия</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93397">
                <a:tc>
                  <a:txBody>
                    <a:bodyPr/>
                    <a:lstStyle/>
                    <a:p>
                      <a:pPr algn="l">
                        <a:lnSpc>
                          <a:spcPct val="107000"/>
                        </a:lnSpc>
                        <a:spcAft>
                          <a:spcPts val="0"/>
                        </a:spcAft>
                      </a:pPr>
                      <a:r>
                        <a:rPr lang="es-ES" sz="900">
                          <a:effectLst/>
                        </a:rPr>
                        <a:t>Fuenlabrada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ფუენლაბრადა</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Fuenlabrada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Фуэнлабрада</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186792">
                <a:tc>
                  <a:txBody>
                    <a:bodyPr/>
                    <a:lstStyle/>
                    <a:p>
                      <a:pPr algn="l">
                        <a:lnSpc>
                          <a:spcPct val="107000"/>
                        </a:lnSpc>
                        <a:spcAft>
                          <a:spcPts val="0"/>
                        </a:spcAft>
                      </a:pPr>
                      <a:r>
                        <a:rPr lang="es-ES" sz="900">
                          <a:effectLst/>
                        </a:rPr>
                        <a:t>Alcalá de Henares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ალკალა-დე-ენარესი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Alcalá de Henares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Алькала-де-Энарес</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93397">
                <a:tc>
                  <a:txBody>
                    <a:bodyPr/>
                    <a:lstStyle/>
                    <a:p>
                      <a:pPr algn="l">
                        <a:lnSpc>
                          <a:spcPct val="107000"/>
                        </a:lnSpc>
                        <a:spcAft>
                          <a:spcPts val="0"/>
                        </a:spcAft>
                      </a:pPr>
                      <a:r>
                        <a:rPr lang="es-ES" sz="900">
                          <a:effectLst/>
                        </a:rPr>
                        <a:t>Leganés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ლეგანესი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Leganés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Леганес</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93397">
                <a:tc>
                  <a:txBody>
                    <a:bodyPr/>
                    <a:lstStyle/>
                    <a:p>
                      <a:pPr algn="l">
                        <a:lnSpc>
                          <a:spcPct val="107000"/>
                        </a:lnSpc>
                        <a:spcAft>
                          <a:spcPts val="0"/>
                        </a:spcAft>
                      </a:pPr>
                      <a:r>
                        <a:rPr lang="es-ES" sz="900">
                          <a:effectLst/>
                        </a:rPr>
                        <a:t>Getafe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ხეტაფე</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Getafe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Хетафе</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93397">
                <a:tc>
                  <a:txBody>
                    <a:bodyPr/>
                    <a:lstStyle/>
                    <a:p>
                      <a:pPr algn="l">
                        <a:lnSpc>
                          <a:spcPct val="107000"/>
                        </a:lnSpc>
                        <a:spcAft>
                          <a:spcPts val="0"/>
                        </a:spcAft>
                      </a:pPr>
                      <a:r>
                        <a:rPr lang="es-ES" sz="900">
                          <a:effectLst/>
                        </a:rPr>
                        <a:t>Albacete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ალბასეტე</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Albacete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Альбасете</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ქალაქი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93397">
                <a:tc>
                  <a:txBody>
                    <a:bodyPr/>
                    <a:lstStyle/>
                    <a:p>
                      <a:pPr algn="l">
                        <a:lnSpc>
                          <a:spcPct val="107000"/>
                        </a:lnSpc>
                        <a:spcAft>
                          <a:spcPts val="0"/>
                        </a:spcAft>
                      </a:pPr>
                      <a:r>
                        <a:rPr lang="es-ES" sz="900">
                          <a:effectLst/>
                        </a:rPr>
                        <a:t>Alcorcón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ალკორკონი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Alcorcón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Алькоркон</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280190">
                <a:tc>
                  <a:txBody>
                    <a:bodyPr/>
                    <a:lstStyle/>
                    <a:p>
                      <a:pPr algn="l">
                        <a:lnSpc>
                          <a:spcPct val="107000"/>
                        </a:lnSpc>
                        <a:spcAft>
                          <a:spcPts val="0"/>
                        </a:spcAft>
                      </a:pPr>
                      <a:r>
                        <a:rPr lang="es-ES" sz="900">
                          <a:effectLst/>
                        </a:rPr>
                        <a:t>San Cristóbal de la Laguna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სან-კრისტობალ-დე-ლა-ლაგუნა</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San Cristóbal de la Laguna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ru-RU" sz="900">
                          <a:effectLst/>
                        </a:rPr>
                        <a:t>Сан-Кристобаль-де-ла-Лагуна</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93397">
                <a:tc>
                  <a:txBody>
                    <a:bodyPr/>
                    <a:lstStyle/>
                    <a:p>
                      <a:pPr algn="l">
                        <a:lnSpc>
                          <a:spcPct val="107000"/>
                        </a:lnSpc>
                        <a:spcAft>
                          <a:spcPts val="0"/>
                        </a:spcAft>
                      </a:pPr>
                      <a:r>
                        <a:rPr lang="es-ES" sz="900">
                          <a:effectLst/>
                        </a:rPr>
                        <a:t>Logroño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ლოგრონიო</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Logroño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Логроньо</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93397">
                <a:tc>
                  <a:txBody>
                    <a:bodyPr/>
                    <a:lstStyle/>
                    <a:p>
                      <a:pPr algn="l">
                        <a:lnSpc>
                          <a:spcPct val="107000"/>
                        </a:lnSpc>
                        <a:spcAft>
                          <a:spcPts val="0"/>
                        </a:spcAft>
                      </a:pPr>
                      <a:r>
                        <a:rPr lang="es-ES" sz="900">
                          <a:effectLst/>
                        </a:rPr>
                        <a:t>Badajoz</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ბადახოსი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Badajoz</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Бадахос</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dirty="0">
                          <a:effectLst/>
                        </a:rPr>
                        <a:t>ქალაქი</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93397">
                <a:tc>
                  <a:txBody>
                    <a:bodyPr/>
                    <a:lstStyle/>
                    <a:p>
                      <a:pPr algn="l">
                        <a:lnSpc>
                          <a:spcPct val="107000"/>
                        </a:lnSpc>
                        <a:spcAft>
                          <a:spcPts val="0"/>
                        </a:spcAft>
                      </a:pPr>
                      <a:r>
                        <a:rPr lang="es-ES" sz="900">
                          <a:effectLst/>
                        </a:rPr>
                        <a:t>Huelva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უელვა</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Huelva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Уэльва</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93397">
                <a:tc>
                  <a:txBody>
                    <a:bodyPr/>
                    <a:lstStyle/>
                    <a:p>
                      <a:pPr algn="l">
                        <a:lnSpc>
                          <a:spcPct val="107000"/>
                        </a:lnSpc>
                        <a:spcAft>
                          <a:spcPts val="0"/>
                        </a:spcAft>
                      </a:pPr>
                      <a:r>
                        <a:rPr lang="es-ES" sz="900">
                          <a:effectLst/>
                        </a:rPr>
                        <a:t>Salamanca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სალამანკა</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Salamanca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Саламанка</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93397">
                <a:tc>
                  <a:txBody>
                    <a:bodyPr/>
                    <a:lstStyle/>
                    <a:p>
                      <a:pPr algn="l">
                        <a:lnSpc>
                          <a:spcPct val="107000"/>
                        </a:lnSpc>
                        <a:spcAft>
                          <a:spcPts val="0"/>
                        </a:spcAft>
                      </a:pPr>
                      <a:r>
                        <a:rPr lang="es-ES" sz="900">
                          <a:effectLst/>
                        </a:rPr>
                        <a:t>Marbella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მარბელია</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Marbella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Марбелья</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186792">
                <a:tc>
                  <a:txBody>
                    <a:bodyPr/>
                    <a:lstStyle/>
                    <a:p>
                      <a:pPr algn="l">
                        <a:lnSpc>
                          <a:spcPct val="107000"/>
                        </a:lnSpc>
                        <a:spcAft>
                          <a:spcPts val="0"/>
                        </a:spcAft>
                      </a:pPr>
                      <a:r>
                        <a:rPr lang="es-ES" sz="900">
                          <a:effectLst/>
                        </a:rPr>
                        <a:t>Lérida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ლერიდა</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Lérida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Льейда</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Лерида, რუსულად წამყვანი კატალანური ვარიანტია</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186792">
                <a:tc>
                  <a:txBody>
                    <a:bodyPr/>
                    <a:lstStyle/>
                    <a:p>
                      <a:pPr algn="l">
                        <a:lnSpc>
                          <a:spcPct val="107000"/>
                        </a:lnSpc>
                        <a:spcAft>
                          <a:spcPts val="0"/>
                        </a:spcAft>
                      </a:pPr>
                      <a:r>
                        <a:rPr lang="es-ES" sz="900">
                          <a:effectLst/>
                        </a:rPr>
                        <a:t>Dos hermanas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Dos hermanas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Дос-Эрманас</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 დოს ერმანას</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93397">
                <a:tc>
                  <a:txBody>
                    <a:bodyPr/>
                    <a:lstStyle/>
                    <a:p>
                      <a:pPr algn="l">
                        <a:lnSpc>
                          <a:spcPct val="107000"/>
                        </a:lnSpc>
                        <a:spcAft>
                          <a:spcPts val="0"/>
                        </a:spcAft>
                      </a:pPr>
                      <a:r>
                        <a:rPr lang="ka-GE" sz="900">
                          <a:effectLst/>
                        </a:rPr>
                        <a:t>ტარაგონა</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Tarragona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Таррагона</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ტარაგონა</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ქალაქი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186792">
                <a:tc>
                  <a:txBody>
                    <a:bodyPr/>
                    <a:lstStyle/>
                    <a:p>
                      <a:pPr algn="l">
                        <a:lnSpc>
                          <a:spcPct val="107000"/>
                        </a:lnSpc>
                        <a:spcAft>
                          <a:spcPts val="0"/>
                        </a:spcAft>
                      </a:pPr>
                      <a:r>
                        <a:rPr lang="es-ES" sz="900">
                          <a:effectLst/>
                        </a:rPr>
                        <a:t>Torrejón de Ardoz</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რორეხონ დე არდოსი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Torrejón de Ardoz</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Торрехон-де-Ардос</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ფეხბურთი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93397">
                <a:tc>
                  <a:txBody>
                    <a:bodyPr/>
                    <a:lstStyle/>
                    <a:p>
                      <a:pPr algn="l">
                        <a:lnSpc>
                          <a:spcPct val="107000"/>
                        </a:lnSpc>
                        <a:spcAft>
                          <a:spcPts val="0"/>
                        </a:spcAft>
                      </a:pPr>
                      <a:r>
                        <a:rPr lang="es-ES" sz="900">
                          <a:effectLst/>
                        </a:rPr>
                        <a:t>Mataró</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Mataró</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Матаро</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93397">
                <a:tc>
                  <a:txBody>
                    <a:bodyPr/>
                    <a:lstStyle/>
                    <a:p>
                      <a:pPr algn="l">
                        <a:lnSpc>
                          <a:spcPct val="107000"/>
                        </a:lnSpc>
                        <a:spcAft>
                          <a:spcPts val="0"/>
                        </a:spcAft>
                      </a:pPr>
                      <a:r>
                        <a:rPr lang="es-ES" sz="900">
                          <a:effectLst/>
                        </a:rPr>
                        <a:t>Parla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Parla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Парла</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93397">
                <a:tc>
                  <a:txBody>
                    <a:bodyPr/>
                    <a:lstStyle/>
                    <a:p>
                      <a:pPr algn="l">
                        <a:lnSpc>
                          <a:spcPct val="107000"/>
                        </a:lnSpc>
                        <a:spcAft>
                          <a:spcPts val="0"/>
                        </a:spcAft>
                      </a:pPr>
                      <a:r>
                        <a:rPr lang="es-ES" sz="900">
                          <a:effectLst/>
                        </a:rPr>
                        <a:t>León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ლეონი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León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Леон</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dirty="0">
                          <a:effectLst/>
                        </a:rPr>
                        <a:t>ქალაქი</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186792">
                <a:tc>
                  <a:txBody>
                    <a:bodyPr/>
                    <a:lstStyle/>
                    <a:p>
                      <a:pPr algn="l">
                        <a:lnSpc>
                          <a:spcPct val="107000"/>
                        </a:lnSpc>
                        <a:spcAft>
                          <a:spcPts val="0"/>
                        </a:spcAft>
                      </a:pPr>
                      <a:r>
                        <a:rPr lang="es-ES" sz="900">
                          <a:effectLst/>
                        </a:rPr>
                        <a:t>Algeciras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ალგესირასი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Algeciras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Альхесирас</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თუ ალგესირასი, რატომ გიბრალტარი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509400">
                <a:tc>
                  <a:txBody>
                    <a:bodyPr/>
                    <a:lstStyle/>
                    <a:p>
                      <a:pPr algn="l">
                        <a:lnSpc>
                          <a:spcPct val="107000"/>
                        </a:lnSpc>
                        <a:spcAft>
                          <a:spcPts val="0"/>
                        </a:spcAft>
                      </a:pPr>
                      <a:r>
                        <a:rPr lang="es-ES" sz="900">
                          <a:effectLst/>
                        </a:rPr>
                        <a:t>Santa Coloma de Gramanet </a:t>
                      </a:r>
                      <a:r>
                        <a:rPr lang="ka-GE" sz="900">
                          <a:effectLst/>
                        </a:rPr>
                        <a:t>(ესპ)</a:t>
                      </a:r>
                      <a:r>
                        <a:rPr lang="es-ES" sz="900">
                          <a:effectLst/>
                        </a:rPr>
                        <a:t> Santa Coloma de Gramenet</a:t>
                      </a:r>
                      <a:r>
                        <a:rPr lang="ka-GE" sz="900">
                          <a:effectLst/>
                        </a:rPr>
                        <a:t>(კატ)</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Santa Coloma de Gramenet</a:t>
                      </a:r>
                      <a:endParaRPr lang="en-US" sz="900">
                        <a:effectLst/>
                      </a:endParaRPr>
                    </a:p>
                    <a:p>
                      <a:pPr algn="l">
                        <a:lnSpc>
                          <a:spcPct val="107000"/>
                        </a:lnSpc>
                        <a:spcAft>
                          <a:spcPts val="0"/>
                        </a:spcAft>
                      </a:pPr>
                      <a:r>
                        <a:rPr lang="ka-GE" sz="900">
                          <a:effectLst/>
                        </a:rPr>
                        <a:t>კატალანური ვერსია</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Санта-Колома-де-Граменет</a:t>
                      </a:r>
                      <a:endParaRPr lang="en-US" sz="900">
                        <a:effectLst/>
                      </a:endParaRPr>
                    </a:p>
                    <a:p>
                      <a:pPr algn="l">
                        <a:lnSpc>
                          <a:spcPct val="107000"/>
                        </a:lnSpc>
                        <a:spcAft>
                          <a:spcPts val="0"/>
                        </a:spcAft>
                      </a:pPr>
                      <a:r>
                        <a:rPr lang="ka-GE" sz="900">
                          <a:effectLst/>
                        </a:rPr>
                        <a:t>კატალანური ვერსია</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93397">
                <a:tc>
                  <a:txBody>
                    <a:bodyPr/>
                    <a:lstStyle/>
                    <a:p>
                      <a:pPr algn="l">
                        <a:lnSpc>
                          <a:spcPct val="107000"/>
                        </a:lnSpc>
                        <a:spcAft>
                          <a:spcPts val="0"/>
                        </a:spcAft>
                      </a:pPr>
                      <a:r>
                        <a:rPr lang="es-ES" sz="900">
                          <a:effectLst/>
                        </a:rPr>
                        <a:t>Alcobendas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ალკობენდასი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Alcobendas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Алькобендас</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93397">
                <a:tc>
                  <a:txBody>
                    <a:bodyPr/>
                    <a:lstStyle/>
                    <a:p>
                      <a:pPr algn="l">
                        <a:lnSpc>
                          <a:spcPct val="107000"/>
                        </a:lnSpc>
                        <a:spcAft>
                          <a:spcPts val="0"/>
                        </a:spcAft>
                      </a:pPr>
                      <a:r>
                        <a:rPr lang="es-ES" sz="900">
                          <a:effectLst/>
                        </a:rPr>
                        <a:t>Jaén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ხაენი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Jaén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Хаэн</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186792">
                <a:tc>
                  <a:txBody>
                    <a:bodyPr/>
                    <a:lstStyle/>
                    <a:p>
                      <a:pPr algn="l">
                        <a:lnSpc>
                          <a:spcPct val="107000"/>
                        </a:lnSpc>
                        <a:spcAft>
                          <a:spcPts val="0"/>
                        </a:spcAft>
                      </a:pPr>
                      <a:r>
                        <a:rPr lang="es-ES" sz="900">
                          <a:effectLst/>
                        </a:rPr>
                        <a:t>Ourense/ Orense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ორენსე</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Orense </a:t>
                      </a:r>
                      <a:r>
                        <a:rPr lang="ka-GE" sz="900">
                          <a:effectLst/>
                        </a:rPr>
                        <a:t>/ </a:t>
                      </a:r>
                      <a:r>
                        <a:rPr lang="es-ES" sz="900">
                          <a:effectLst/>
                        </a:rPr>
                        <a:t>Ourense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Оренсе</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ქალაქი</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93397">
                <a:tc>
                  <a:txBody>
                    <a:bodyPr/>
                    <a:lstStyle/>
                    <a:p>
                      <a:pPr algn="l">
                        <a:lnSpc>
                          <a:spcPct val="107000"/>
                        </a:lnSpc>
                        <a:spcAft>
                          <a:spcPts val="0"/>
                        </a:spcAft>
                      </a:pPr>
                      <a:r>
                        <a:rPr lang="es-ES" sz="900">
                          <a:effectLst/>
                        </a:rPr>
                        <a:t>Reus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Reus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Реус</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93397">
                <a:tc>
                  <a:txBody>
                    <a:bodyPr/>
                    <a:lstStyle/>
                    <a:p>
                      <a:pPr algn="l">
                        <a:lnSpc>
                          <a:spcPct val="107000"/>
                        </a:lnSpc>
                        <a:spcAft>
                          <a:spcPts val="0"/>
                        </a:spcAft>
                      </a:pPr>
                      <a:r>
                        <a:rPr lang="es-ES" sz="900">
                          <a:effectLst/>
                        </a:rPr>
                        <a:t>Telde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Telde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Тельде</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93397">
                <a:tc>
                  <a:txBody>
                    <a:bodyPr/>
                    <a:lstStyle/>
                    <a:p>
                      <a:pPr algn="l">
                        <a:lnSpc>
                          <a:spcPct val="107000"/>
                        </a:lnSpc>
                        <a:spcAft>
                          <a:spcPts val="0"/>
                        </a:spcAft>
                      </a:pPr>
                      <a:r>
                        <a:rPr lang="es-ES" sz="900">
                          <a:effectLst/>
                        </a:rPr>
                        <a:t>Baracaldo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es-ES" sz="900">
                          <a:effectLst/>
                        </a:rPr>
                        <a:t>Baracaldo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ru-RU" sz="900">
                          <a:effectLst/>
                        </a:rPr>
                        <a:t>Баракальдо</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93397">
                <a:tc>
                  <a:txBody>
                    <a:bodyPr/>
                    <a:lstStyle/>
                    <a:p>
                      <a:pPr algn="l">
                        <a:lnSpc>
                          <a:spcPct val="107000"/>
                        </a:lnSpc>
                        <a:spcAft>
                          <a:spcPts val="0"/>
                        </a:spcAft>
                      </a:pPr>
                      <a:r>
                        <a:rPr lang="ru-RU"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ru-RU"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a:effectLst/>
                        </a:rPr>
                        <a:t> </a:t>
                      </a:r>
                      <a:endParaRPr lang="en-US" sz="4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r h="93397">
                <a:tc>
                  <a:txBody>
                    <a:bodyPr/>
                    <a:lstStyle/>
                    <a:p>
                      <a:pPr algn="l">
                        <a:lnSpc>
                          <a:spcPct val="107000"/>
                        </a:lnSpc>
                        <a:spcAft>
                          <a:spcPts val="0"/>
                        </a:spcAft>
                      </a:pPr>
                      <a:r>
                        <a:rPr lang="ru-RU"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ru-RU"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c>
                  <a:txBody>
                    <a:bodyPr/>
                    <a:lstStyle/>
                    <a:p>
                      <a:pPr algn="l">
                        <a:lnSpc>
                          <a:spcPct val="107000"/>
                        </a:lnSpc>
                        <a:spcAft>
                          <a:spcPts val="0"/>
                        </a:spcAft>
                      </a:pPr>
                      <a:r>
                        <a:rPr lang="ka-GE" sz="400" dirty="0">
                          <a:effectLst/>
                        </a:rPr>
                        <a:t> </a:t>
                      </a:r>
                      <a:endParaRPr lang="en-US"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7749" marT="0" marB="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84126867"/>
              </p:ext>
            </p:extLst>
          </p:nvPr>
        </p:nvGraphicFramePr>
        <p:xfrm>
          <a:off x="1371600" y="1219201"/>
          <a:ext cx="9144000" cy="5149917"/>
        </p:xfrm>
        <a:graphic>
          <a:graphicData uri="http://schemas.openxmlformats.org/drawingml/2006/table">
            <a:tbl>
              <a:tblPr firstRow="1" firstCol="1" bandRow="1">
                <a:tableStyleId>{5C22544A-7EE6-4342-B048-85BDC9FD1C3A}</a:tableStyleId>
              </a:tblPr>
              <a:tblGrid>
                <a:gridCol w="2180492"/>
                <a:gridCol w="2458955"/>
                <a:gridCol w="2322133"/>
                <a:gridCol w="2182420"/>
              </a:tblGrid>
              <a:tr h="139877">
                <a:tc>
                  <a:txBody>
                    <a:bodyPr/>
                    <a:lstStyle/>
                    <a:p>
                      <a:pPr>
                        <a:lnSpc>
                          <a:spcPct val="107000"/>
                        </a:lnSpc>
                        <a:spcAft>
                          <a:spcPts val="0"/>
                        </a:spcAft>
                      </a:pPr>
                      <a:r>
                        <a:rPr lang="es-ES" sz="800">
                          <a:effectLst/>
                        </a:rPr>
                        <a:t>Valladolid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ვალიადოლიდი</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es-ES" sz="800">
                          <a:effectLst/>
                        </a:rPr>
                        <a:t>Valladolid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Вальядолид</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r>
              <a:tr h="139877">
                <a:tc>
                  <a:txBody>
                    <a:bodyPr/>
                    <a:lstStyle/>
                    <a:p>
                      <a:pPr>
                        <a:lnSpc>
                          <a:spcPct val="107000"/>
                        </a:lnSpc>
                        <a:spcAft>
                          <a:spcPts val="0"/>
                        </a:spcAft>
                      </a:pPr>
                      <a:r>
                        <a:rPr lang="es-ES" sz="800">
                          <a:effectLst/>
                        </a:rPr>
                        <a:t>Zamora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სამორა</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es-ES" sz="800">
                          <a:effectLst/>
                        </a:rPr>
                        <a:t>Zamora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Самора</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r>
              <a:tr h="139877">
                <a:tc>
                  <a:txBody>
                    <a:bodyPr/>
                    <a:lstStyle/>
                    <a:p>
                      <a:pPr>
                        <a:lnSpc>
                          <a:spcPct val="107000"/>
                        </a:lnSpc>
                        <a:spcAft>
                          <a:spcPts val="0"/>
                        </a:spcAft>
                      </a:pPr>
                      <a:r>
                        <a:rPr lang="es-ES" sz="800">
                          <a:effectLst/>
                        </a:rPr>
                        <a:t>Barcelona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ბარსელონა</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es-ES" sz="800">
                          <a:effectLst/>
                        </a:rPr>
                        <a:t>Barcelona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Барселона</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r>
              <a:tr h="139877">
                <a:tc>
                  <a:txBody>
                    <a:bodyPr/>
                    <a:lstStyle/>
                    <a:p>
                      <a:pPr>
                        <a:lnSpc>
                          <a:spcPct val="107000"/>
                        </a:lnSpc>
                        <a:spcAft>
                          <a:spcPts val="0"/>
                        </a:spcAft>
                      </a:pPr>
                      <a:r>
                        <a:rPr lang="es-ES" sz="800">
                          <a:effectLst/>
                        </a:rPr>
                        <a:t>Gerona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ხერონა, ჟირონა</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es-ES" sz="800">
                          <a:effectLst/>
                        </a:rPr>
                        <a:t>Gerona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Жирона</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r>
              <a:tr h="139877">
                <a:tc>
                  <a:txBody>
                    <a:bodyPr/>
                    <a:lstStyle/>
                    <a:p>
                      <a:pPr>
                        <a:lnSpc>
                          <a:spcPct val="107000"/>
                        </a:lnSpc>
                        <a:spcAft>
                          <a:spcPts val="0"/>
                        </a:spcAft>
                      </a:pPr>
                      <a:r>
                        <a:rPr lang="es-ES" sz="800">
                          <a:effectLst/>
                        </a:rPr>
                        <a:t>Lérida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ლერიდა</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es-ES" sz="800">
                          <a:effectLst/>
                        </a:rPr>
                        <a:t>Lérida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Льейда</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r>
              <a:tr h="139877">
                <a:tc>
                  <a:txBody>
                    <a:bodyPr/>
                    <a:lstStyle/>
                    <a:p>
                      <a:pPr>
                        <a:lnSpc>
                          <a:spcPct val="107000"/>
                        </a:lnSpc>
                        <a:spcAft>
                          <a:spcPts val="0"/>
                        </a:spcAft>
                      </a:pPr>
                      <a:r>
                        <a:rPr lang="es-ES" sz="800">
                          <a:effectLst/>
                        </a:rPr>
                        <a:t>Tarragona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ტარაგონა</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es-ES" sz="800">
                          <a:effectLst/>
                        </a:rPr>
                        <a:t>Tarragona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Таррагона</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r>
              <a:tr h="139877">
                <a:tc>
                  <a:txBody>
                    <a:bodyPr/>
                    <a:lstStyle/>
                    <a:p>
                      <a:pPr>
                        <a:lnSpc>
                          <a:spcPct val="107000"/>
                        </a:lnSpc>
                        <a:spcAft>
                          <a:spcPts val="0"/>
                        </a:spcAft>
                      </a:pPr>
                      <a:r>
                        <a:rPr lang="es-ES" sz="800">
                          <a:effectLst/>
                        </a:rPr>
                        <a:t>Alicante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ალიკანტე</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es-ES" sz="800">
                          <a:effectLst/>
                        </a:rPr>
                        <a:t>Alicante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Аликанте</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r>
              <a:tr h="139877">
                <a:tc>
                  <a:txBody>
                    <a:bodyPr/>
                    <a:lstStyle/>
                    <a:p>
                      <a:pPr>
                        <a:lnSpc>
                          <a:spcPct val="107000"/>
                        </a:lnSpc>
                        <a:spcAft>
                          <a:spcPts val="0"/>
                        </a:spcAft>
                      </a:pPr>
                      <a:r>
                        <a:rPr lang="es-ES" sz="800">
                          <a:effectLst/>
                        </a:rPr>
                        <a:t>Castellón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კასტელონი</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es-ES" sz="800">
                          <a:effectLst/>
                        </a:rPr>
                        <a:t>Castellón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Кастельон</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r>
              <a:tr h="139877">
                <a:tc>
                  <a:txBody>
                    <a:bodyPr/>
                    <a:lstStyle/>
                    <a:p>
                      <a:pPr>
                        <a:lnSpc>
                          <a:spcPct val="107000"/>
                        </a:lnSpc>
                        <a:spcAft>
                          <a:spcPts val="0"/>
                        </a:spcAft>
                      </a:pPr>
                      <a:r>
                        <a:rPr lang="es-ES" sz="800">
                          <a:effectLst/>
                        </a:rPr>
                        <a:t>Valencia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ვალენსია</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es-ES" sz="800">
                          <a:effectLst/>
                        </a:rPr>
                        <a:t>Valencia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Валенсия</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r>
              <a:tr h="139877">
                <a:tc>
                  <a:txBody>
                    <a:bodyPr/>
                    <a:lstStyle/>
                    <a:p>
                      <a:pPr>
                        <a:lnSpc>
                          <a:spcPct val="107000"/>
                        </a:lnSpc>
                        <a:spcAft>
                          <a:spcPts val="0"/>
                        </a:spcAft>
                      </a:pPr>
                      <a:r>
                        <a:rPr lang="es-ES" sz="800">
                          <a:effectLst/>
                        </a:rPr>
                        <a:t>Badajoz</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ბადახოსი</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es-ES" sz="800">
                          <a:effectLst/>
                        </a:rPr>
                        <a:t>Badajoz</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Бадахос</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r>
              <a:tr h="139877">
                <a:tc>
                  <a:txBody>
                    <a:bodyPr/>
                    <a:lstStyle/>
                    <a:p>
                      <a:pPr>
                        <a:lnSpc>
                          <a:spcPct val="107000"/>
                        </a:lnSpc>
                        <a:spcAft>
                          <a:spcPts val="0"/>
                        </a:spcAft>
                      </a:pPr>
                      <a:r>
                        <a:rPr lang="es-ES" sz="800">
                          <a:effectLst/>
                        </a:rPr>
                        <a:t>Cáceres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კასერესი</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es-ES" sz="800">
                          <a:effectLst/>
                        </a:rPr>
                        <a:t>Cáceres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Касерес</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r>
              <a:tr h="139877">
                <a:tc>
                  <a:txBody>
                    <a:bodyPr/>
                    <a:lstStyle/>
                    <a:p>
                      <a:pPr>
                        <a:lnSpc>
                          <a:spcPct val="107000"/>
                        </a:lnSpc>
                        <a:spcAft>
                          <a:spcPts val="0"/>
                        </a:spcAft>
                      </a:pPr>
                      <a:r>
                        <a:rPr lang="es-ES" sz="800">
                          <a:effectLst/>
                        </a:rPr>
                        <a:t>Mérida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მერიდა</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es-ES" sz="800">
                          <a:effectLst/>
                        </a:rPr>
                        <a:t>Mérida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Мерида</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r>
              <a:tr h="139877">
                <a:tc>
                  <a:txBody>
                    <a:bodyPr/>
                    <a:lstStyle/>
                    <a:p>
                      <a:pPr>
                        <a:lnSpc>
                          <a:spcPct val="107000"/>
                        </a:lnSpc>
                        <a:spcAft>
                          <a:spcPts val="0"/>
                        </a:spcAft>
                      </a:pPr>
                      <a:r>
                        <a:rPr lang="es-ES" sz="800">
                          <a:effectLst/>
                        </a:rPr>
                        <a:t>Plasencia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პლასენსია</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es-ES" sz="800">
                          <a:effectLst/>
                        </a:rPr>
                        <a:t>Plasencia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r>
              <a:tr h="279751">
                <a:tc>
                  <a:txBody>
                    <a:bodyPr/>
                    <a:lstStyle/>
                    <a:p>
                      <a:pPr>
                        <a:lnSpc>
                          <a:spcPct val="107000"/>
                        </a:lnSpc>
                        <a:spcAft>
                          <a:spcPts val="0"/>
                        </a:spcAft>
                      </a:pPr>
                      <a:r>
                        <a:rPr lang="es-ES" sz="800">
                          <a:effectLst/>
                        </a:rPr>
                        <a:t>Navalmoral de la mata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es-ES" sz="800">
                          <a:effectLst/>
                        </a:rPr>
                        <a:t>Navalmoral de la mata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Навальмораль-де-ла-Мата</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r>
              <a:tr h="139877">
                <a:tc>
                  <a:txBody>
                    <a:bodyPr/>
                    <a:lstStyle/>
                    <a:p>
                      <a:pPr>
                        <a:lnSpc>
                          <a:spcPct val="107000"/>
                        </a:lnSpc>
                        <a:spcAft>
                          <a:spcPts val="0"/>
                        </a:spcAft>
                      </a:pPr>
                      <a:r>
                        <a:rPr lang="es-ES" sz="800">
                          <a:effectLst/>
                        </a:rPr>
                        <a:t>La Coruña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ლა-კორუნია</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es-ES" sz="800">
                          <a:effectLst/>
                        </a:rPr>
                        <a:t>La Coruña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Ла-Корунья</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r>
              <a:tr h="139877">
                <a:tc>
                  <a:txBody>
                    <a:bodyPr/>
                    <a:lstStyle/>
                    <a:p>
                      <a:pPr>
                        <a:lnSpc>
                          <a:spcPct val="107000"/>
                        </a:lnSpc>
                        <a:spcAft>
                          <a:spcPts val="0"/>
                        </a:spcAft>
                      </a:pPr>
                      <a:r>
                        <a:rPr lang="es-ES" sz="800">
                          <a:effectLst/>
                        </a:rPr>
                        <a:t>Lugo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ლუგო</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es-ES" sz="800">
                          <a:effectLst/>
                        </a:rPr>
                        <a:t>Lugo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Луго</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r>
              <a:tr h="139877">
                <a:tc>
                  <a:txBody>
                    <a:bodyPr/>
                    <a:lstStyle/>
                    <a:p>
                      <a:pPr>
                        <a:lnSpc>
                          <a:spcPct val="107000"/>
                        </a:lnSpc>
                        <a:spcAft>
                          <a:spcPts val="0"/>
                        </a:spcAft>
                      </a:pPr>
                      <a:r>
                        <a:rPr lang="es-ES" sz="800">
                          <a:effectLst/>
                        </a:rPr>
                        <a:t>Ourense/ Orense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ორენსე</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es-ES" sz="800">
                          <a:effectLst/>
                        </a:rPr>
                        <a:t>Orense </a:t>
                      </a:r>
                      <a:r>
                        <a:rPr lang="ka-GE" sz="800">
                          <a:effectLst/>
                        </a:rPr>
                        <a:t>/ </a:t>
                      </a:r>
                      <a:r>
                        <a:rPr lang="es-ES" sz="800">
                          <a:effectLst/>
                        </a:rPr>
                        <a:t>Ourense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Оренсе</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r>
              <a:tr h="139877">
                <a:tc>
                  <a:txBody>
                    <a:bodyPr/>
                    <a:lstStyle/>
                    <a:p>
                      <a:pPr>
                        <a:lnSpc>
                          <a:spcPct val="107000"/>
                        </a:lnSpc>
                        <a:spcAft>
                          <a:spcPts val="0"/>
                        </a:spcAft>
                      </a:pPr>
                      <a:r>
                        <a:rPr lang="es-ES" sz="800">
                          <a:effectLst/>
                        </a:rPr>
                        <a:t>Pontevedra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პონტევედრა</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es-ES" sz="800">
                          <a:effectLst/>
                        </a:rPr>
                        <a:t>Pontevedra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Понтеведра</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r>
              <a:tr h="139877">
                <a:tc>
                  <a:txBody>
                    <a:bodyPr/>
                    <a:lstStyle/>
                    <a:p>
                      <a:pPr>
                        <a:lnSpc>
                          <a:spcPct val="107000"/>
                        </a:lnSpc>
                        <a:spcAft>
                          <a:spcPts val="0"/>
                        </a:spcAft>
                      </a:pPr>
                      <a:r>
                        <a:rPr lang="es-ES" sz="800">
                          <a:effectLst/>
                        </a:rPr>
                        <a:t>La Rioja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ლა რიოხა</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es-ES" sz="800">
                          <a:effectLst/>
                        </a:rPr>
                        <a:t>La Rioja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Ла-Риоха</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r>
              <a:tr h="139877">
                <a:tc>
                  <a:txBody>
                    <a:bodyPr/>
                    <a:lstStyle/>
                    <a:p>
                      <a:pPr>
                        <a:lnSpc>
                          <a:spcPct val="107000"/>
                        </a:lnSpc>
                        <a:spcAft>
                          <a:spcPts val="0"/>
                        </a:spcAft>
                      </a:pPr>
                      <a:r>
                        <a:rPr lang="es-ES" sz="800">
                          <a:effectLst/>
                        </a:rPr>
                        <a:t>Valle de Lozoya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gn="ctr">
                        <a:lnSpc>
                          <a:spcPct val="107000"/>
                        </a:lnSpc>
                        <a:spcAft>
                          <a:spcPts val="0"/>
                        </a:spcAft>
                      </a:pPr>
                      <a:r>
                        <a:rPr lang="ka-GE"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es-ES" sz="800">
                          <a:effectLst/>
                        </a:rPr>
                        <a:t>Valle de Lozoya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r>
              <a:tr h="139877">
                <a:tc>
                  <a:txBody>
                    <a:bodyPr/>
                    <a:lstStyle/>
                    <a:p>
                      <a:pPr>
                        <a:lnSpc>
                          <a:spcPct val="107000"/>
                        </a:lnSpc>
                        <a:spcAft>
                          <a:spcPts val="0"/>
                        </a:spcAft>
                      </a:pPr>
                      <a:r>
                        <a:rPr lang="es-ES" sz="800">
                          <a:effectLst/>
                        </a:rPr>
                        <a:t>Guadarrama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es-ES" sz="800">
                          <a:effectLst/>
                        </a:rPr>
                        <a:t>Guadarrama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Гвадаррама</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r>
              <a:tr h="139877">
                <a:tc>
                  <a:txBody>
                    <a:bodyPr/>
                    <a:lstStyle/>
                    <a:p>
                      <a:pPr>
                        <a:lnSpc>
                          <a:spcPct val="107000"/>
                        </a:lnSpc>
                        <a:spcAft>
                          <a:spcPts val="0"/>
                        </a:spcAft>
                      </a:pPr>
                      <a:r>
                        <a:rPr lang="es-ES" sz="800">
                          <a:effectLst/>
                        </a:rPr>
                        <a:t>Valle del Alberche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es-ES" sz="800">
                          <a:effectLst/>
                        </a:rPr>
                        <a:t>Alberche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Альберче</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r>
              <a:tr h="279751">
                <a:tc>
                  <a:txBody>
                    <a:bodyPr/>
                    <a:lstStyle/>
                    <a:p>
                      <a:pPr>
                        <a:lnSpc>
                          <a:spcPct val="107000"/>
                        </a:lnSpc>
                        <a:spcAft>
                          <a:spcPts val="0"/>
                        </a:spcAft>
                      </a:pPr>
                      <a:r>
                        <a:rPr lang="es-ES" sz="800">
                          <a:effectLst/>
                        </a:rPr>
                        <a:t>El Real de Manzanares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es-ES" sz="800">
                          <a:effectLst/>
                        </a:rPr>
                        <a:t>El Real de Manzanares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Мансанарес-эль-Реаль</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r>
              <a:tr h="139877">
                <a:tc>
                  <a:txBody>
                    <a:bodyPr/>
                    <a:lstStyle/>
                    <a:p>
                      <a:pPr>
                        <a:lnSpc>
                          <a:spcPct val="107000"/>
                        </a:lnSpc>
                        <a:spcAft>
                          <a:spcPts val="0"/>
                        </a:spcAft>
                      </a:pPr>
                      <a:r>
                        <a:rPr lang="es-ES" sz="800">
                          <a:effectLst/>
                        </a:rPr>
                        <a:t>La Sagra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es-ES" sz="800">
                          <a:effectLst/>
                        </a:rPr>
                        <a:t>La Sagra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Ла-Сагра</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r>
              <a:tr h="139877">
                <a:tc>
                  <a:txBody>
                    <a:bodyPr/>
                    <a:lstStyle/>
                    <a:p>
                      <a:pPr>
                        <a:lnSpc>
                          <a:spcPct val="107000"/>
                        </a:lnSpc>
                        <a:spcAft>
                          <a:spcPts val="0"/>
                        </a:spcAft>
                      </a:pPr>
                      <a:r>
                        <a:rPr lang="es-ES" sz="800">
                          <a:effectLst/>
                        </a:rPr>
                        <a:t>Comarca de Alcalá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ალკალა</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es-ES" sz="800">
                          <a:effectLst/>
                        </a:rPr>
                        <a:t>Comarca de Alcalá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Алкала</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r>
              <a:tr h="266994">
                <a:tc>
                  <a:txBody>
                    <a:bodyPr/>
                    <a:lstStyle/>
                    <a:p>
                      <a:pPr>
                        <a:lnSpc>
                          <a:spcPct val="107000"/>
                        </a:lnSpc>
                        <a:spcAft>
                          <a:spcPts val="0"/>
                        </a:spcAft>
                      </a:pPr>
                      <a:r>
                        <a:rPr lang="es-ES" sz="800">
                          <a:effectLst/>
                        </a:rPr>
                        <a:t>Alcarria del Chinchón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es-ES" sz="800">
                          <a:effectLst/>
                        </a:rPr>
                        <a:t>La </a:t>
                      </a:r>
                      <a:r>
                        <a:rPr lang="ka-GE" sz="800">
                          <a:effectLst/>
                        </a:rPr>
                        <a:t>Alcarria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Ла-Алькаррия</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r>
              <a:tr h="279751">
                <a:tc>
                  <a:txBody>
                    <a:bodyPr/>
                    <a:lstStyle/>
                    <a:p>
                      <a:pPr>
                        <a:lnSpc>
                          <a:spcPct val="107000"/>
                        </a:lnSpc>
                        <a:spcAft>
                          <a:spcPts val="0"/>
                        </a:spcAft>
                      </a:pPr>
                      <a:r>
                        <a:rPr lang="es-ES" sz="800">
                          <a:effectLst/>
                        </a:rPr>
                        <a:t>Cuesta de las Encomiendas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r>
              <a:tr h="279751">
                <a:tc>
                  <a:txBody>
                    <a:bodyPr/>
                    <a:lstStyle/>
                    <a:p>
                      <a:pPr>
                        <a:lnSpc>
                          <a:spcPct val="107000"/>
                        </a:lnSpc>
                        <a:spcAft>
                          <a:spcPts val="0"/>
                        </a:spcAft>
                      </a:pPr>
                      <a:r>
                        <a:rPr lang="es-ES" sz="800">
                          <a:effectLst/>
                        </a:rPr>
                        <a:t>Altiplano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es-ES" sz="800">
                          <a:effectLst/>
                        </a:rPr>
                        <a:t>Altiplano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Альтиплано (Мурсия)</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r>
              <a:tr h="139877">
                <a:tc>
                  <a:txBody>
                    <a:bodyPr/>
                    <a:lstStyle/>
                    <a:p>
                      <a:pPr>
                        <a:lnSpc>
                          <a:spcPct val="107000"/>
                        </a:lnSpc>
                        <a:spcAft>
                          <a:spcPts val="0"/>
                        </a:spcAft>
                      </a:pPr>
                      <a:r>
                        <a:rPr lang="es-ES" sz="800">
                          <a:effectLst/>
                        </a:rPr>
                        <a:t>Alto Guadalentín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es-ES" sz="800">
                          <a:effectLst/>
                        </a:rPr>
                        <a:t>Alto Guadalentín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Альто-Гуадалентин</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r>
              <a:tr h="139877">
                <a:tc>
                  <a:txBody>
                    <a:bodyPr/>
                    <a:lstStyle/>
                    <a:p>
                      <a:pPr>
                        <a:lnSpc>
                          <a:spcPct val="107000"/>
                        </a:lnSpc>
                        <a:spcAft>
                          <a:spcPts val="0"/>
                        </a:spcAft>
                      </a:pPr>
                      <a:r>
                        <a:rPr lang="es-ES" sz="800">
                          <a:effectLst/>
                        </a:rPr>
                        <a:t>Bajo Guadalentín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es-ES" sz="800">
                          <a:effectLst/>
                        </a:rPr>
                        <a:t>Bajo Guadalentín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Бахо-Гвадалентин</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r>
              <a:tr h="266994">
                <a:tc>
                  <a:txBody>
                    <a:bodyPr/>
                    <a:lstStyle/>
                    <a:p>
                      <a:pPr>
                        <a:lnSpc>
                          <a:spcPct val="107000"/>
                        </a:lnSpc>
                        <a:spcAft>
                          <a:spcPts val="0"/>
                        </a:spcAft>
                      </a:pPr>
                      <a:r>
                        <a:rPr lang="es-ES" sz="800">
                          <a:effectLst/>
                        </a:rPr>
                        <a:t>Campo de Cartagena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es-ES" sz="800">
                          <a:effectLst/>
                        </a:rPr>
                        <a:t>Campo de Cartagena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c>
                  <a:txBody>
                    <a:bodyPr/>
                    <a:lstStyle/>
                    <a:p>
                      <a:pPr>
                        <a:lnSpc>
                          <a:spcPct val="107000"/>
                        </a:lnSpc>
                        <a:spcAft>
                          <a:spcPts val="0"/>
                        </a:spcAft>
                      </a:pPr>
                      <a:r>
                        <a:rPr lang="ka-GE" sz="800" dirty="0">
                          <a:effectLst/>
                        </a:rPr>
                        <a:t>Кампо-де-Картахена</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01" marR="51101" marT="0" marB="0"/>
                </a:tc>
              </a:tr>
            </a:tbl>
          </a:graphicData>
        </a:graphic>
      </p:graphicFrame>
    </p:spTree>
    <p:extLst>
      <p:ext uri="{BB962C8B-B14F-4D97-AF65-F5344CB8AC3E}">
        <p14:creationId xmlns:p14="http://schemas.microsoft.com/office/powerpoint/2010/main" val="2640040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07789"/>
            <a:ext cx="11201400" cy="6048194"/>
          </a:xfrm>
          <a:prstGeom prst="rect">
            <a:avLst/>
          </a:prstGeom>
        </p:spPr>
        <p:txBody>
          <a:bodyPr wrap="square">
            <a:spAutoFit/>
          </a:bodyPr>
          <a:lstStyle/>
          <a:p>
            <a:pPr>
              <a:lnSpc>
                <a:spcPct val="107000"/>
              </a:lnSpc>
              <a:spcAft>
                <a:spcPts val="800"/>
              </a:spcAft>
            </a:pPr>
            <a:r>
              <a:rPr lang="ka-GE" b="1" dirty="0">
                <a:latin typeface="Sylfaen" panose="010A0502050306030303" pitchFamily="18" charset="0"/>
                <a:ea typeface="Calibri" panose="020F0502020204030204" pitchFamily="34" charset="0"/>
                <a:cs typeface="Times New Roman" panose="02020603050405020304" pitchFamily="18" charset="0"/>
              </a:rPr>
              <a:t>ესპანურენოვანი ტოპონიმებისა და ანთროპონიმების ქართულ ენაზე ადაპტაციის პრობლემატიკა. გარჩევა დამუშავებული ცხრილების მიხედვით.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dirty="0">
                <a:latin typeface="Sylfaen" panose="010A050205030603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r>
              <a:rPr lang="ka-GE" dirty="0">
                <a:latin typeface="Sylfaen" panose="010A0502050306030303" pitchFamily="18" charset="0"/>
                <a:ea typeface="Calibri" panose="020F0502020204030204" pitchFamily="34" charset="0"/>
                <a:cs typeface="Sylfaen" panose="010A0502050306030303" pitchFamily="18" charset="0"/>
              </a:rPr>
              <a:t>თანხმოვანზე დასრულებული ყველა ესპანური საკუთარი სახელის ქართულ ენაში გადმოტანისას, ქართული სალიტერატურო ენის ნორმების თანახმად, ირთვას სახელობითი ბრუნვის - /ი/ ნიშანს.</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ka-GE" dirty="0">
                <a:latin typeface="Sylfaen" panose="010A050205030603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ka-GE" dirty="0">
                <a:latin typeface="Sylfaen" panose="010A0502050306030303" pitchFamily="18" charset="0"/>
                <a:ea typeface="Calibri" panose="020F0502020204030204" pitchFamily="34" charset="0"/>
                <a:cs typeface="Times New Roman" panose="02020603050405020304" pitchFamily="18" charset="0"/>
              </a:rPr>
              <a:t>მაგალითი: Madrid - მადრიდი</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dirty="0">
                <a:latin typeface="Sylfaen" panose="010A0502050306030303" pitchFamily="18" charset="0"/>
                <a:ea typeface="Calibri" panose="020F0502020204030204" pitchFamily="34" charset="0"/>
                <a:cs typeface="Times New Roman" panose="02020603050405020304" pitchFamily="18" charset="0"/>
              </a:rPr>
              <a:t>                                  Los Nietos - ლოს ნიეტოსი</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dirty="0">
                <a:latin typeface="Sylfaen" panose="010A0502050306030303" pitchFamily="18" charset="0"/>
                <a:ea typeface="Calibri" panose="020F0502020204030204" pitchFamily="34" charset="0"/>
                <a:cs typeface="Times New Roman" panose="02020603050405020304" pitchFamily="18" charset="0"/>
              </a:rPr>
              <a:t>ქართულ რეალობაში ყველაზე მეტ შეცდომას ვხვდებით -/z/, -/s/ თანხმოვანზე დაბოლოებულ ტოპონიმებში. სიტყვას ტოვებენ ფუძისეული ფორმით, სახელობითი - /ი/ ნიშნის გარეშე.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dirty="0">
                <a:latin typeface="Sylfaen" panose="010A0502050306030303" pitchFamily="18" charset="0"/>
                <a:ea typeface="Calibri" panose="020F0502020204030204" pitchFamily="34" charset="0"/>
                <a:cs typeface="Times New Roman" panose="02020603050405020304" pitchFamily="18" charset="0"/>
              </a:rPr>
              <a:t>            მაგალითი: </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es-ES" dirty="0" smtClean="0">
                <a:latin typeface="Sylfaen" panose="010A0502050306030303" pitchFamily="18" charset="0"/>
                <a:ea typeface="Calibri" panose="020F0502020204030204" pitchFamily="34" charset="0"/>
                <a:cs typeface="Times New Roman" panose="02020603050405020304" pitchFamily="18" charset="0"/>
              </a:rPr>
              <a:t>	</a:t>
            </a:r>
            <a:r>
              <a:rPr lang="ka-GE" dirty="0" smtClean="0">
                <a:latin typeface="Sylfaen" panose="010A0502050306030303" pitchFamily="18" charset="0"/>
                <a:ea typeface="Calibri" panose="020F0502020204030204" pitchFamily="34" charset="0"/>
                <a:cs typeface="Times New Roman" panose="02020603050405020304" pitchFamily="18" charset="0"/>
              </a:rPr>
              <a:t>შედგენილი </a:t>
            </a:r>
            <a:r>
              <a:rPr lang="ka-GE" dirty="0">
                <a:latin typeface="Sylfaen" panose="010A0502050306030303" pitchFamily="18" charset="0"/>
                <a:ea typeface="Calibri" panose="020F0502020204030204" pitchFamily="34" charset="0"/>
                <a:cs typeface="Times New Roman" panose="02020603050405020304" pitchFamily="18" charset="0"/>
              </a:rPr>
              <a:t>საკუთარი </a:t>
            </a:r>
            <a:r>
              <a:rPr lang="ka-GE" dirty="0" smtClean="0">
                <a:latin typeface="Sylfaen" panose="010A0502050306030303" pitchFamily="18" charset="0"/>
                <a:ea typeface="Calibri" panose="020F0502020204030204" pitchFamily="34" charset="0"/>
                <a:cs typeface="Times New Roman" panose="02020603050405020304" pitchFamily="18" charset="0"/>
              </a:rPr>
              <a:t>სახელები</a:t>
            </a:r>
            <a:endParaRPr lang="es-ES" dirty="0" smtClean="0">
              <a:latin typeface="Sylfaen" panose="010A0502050306030303" pitchFamily="18" charset="0"/>
              <a:ea typeface="Calibri" panose="020F0502020204030204" pitchFamily="34" charset="0"/>
              <a:cs typeface="Times New Roman" panose="02020603050405020304" pitchFamily="18" charset="0"/>
            </a:endParaRPr>
          </a:p>
          <a:p>
            <a:r>
              <a:rPr lang="ka-GE" b="1" u="sng" dirty="0"/>
              <a:t>საჭიროა თღუ არა დეფისი შედგენილი საკუთარი სახელების სიტყვებს შორის?</a:t>
            </a:r>
            <a:endParaRPr lang="en-US" dirty="0"/>
          </a:p>
          <a:p>
            <a:r>
              <a:rPr lang="ka-GE" dirty="0"/>
              <a:t>შედგენილი საკუთარი სახელების ქართულ ენაში გადმოტანა, ექვემდებარება ქართული სალიტერატურო ენის ნორმებს, რის მიხედვითაც იბრუნვის მხოლოდ შედგენილი საკუთარი სახელის ბოლო სიტყვა, ხოლო წინ მდებარე სიტყვები ფუძის სახელით რჩება. </a:t>
            </a:r>
            <a:endParaRPr lang="en-US" dirty="0"/>
          </a:p>
          <a:p>
            <a:r>
              <a:rPr lang="ka-GE" dirty="0"/>
              <a:t>           მაგალითი: </a:t>
            </a:r>
            <a:r>
              <a:rPr lang="es-ES" dirty="0" err="1"/>
              <a:t>Hospitalet</a:t>
            </a:r>
            <a:r>
              <a:rPr lang="es-ES" dirty="0"/>
              <a:t> de Llobregat - </a:t>
            </a:r>
            <a:r>
              <a:rPr lang="ka-GE" dirty="0"/>
              <a:t>ოსპიტალეტ დე ლიობრეგატი</a:t>
            </a:r>
            <a:endParaRPr lang="en-US" dirty="0"/>
          </a:p>
          <a:p>
            <a:pPr lvl="0" algn="just">
              <a:lnSpc>
                <a:spcPct val="107000"/>
              </a:lnSpc>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5099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10972800" cy="5632311"/>
          </a:xfrm>
          <a:prstGeom prst="rect">
            <a:avLst/>
          </a:prstGeom>
        </p:spPr>
        <p:txBody>
          <a:bodyPr wrap="square">
            <a:spAutoFit/>
          </a:bodyPr>
          <a:lstStyle/>
          <a:p>
            <a:pPr lvl="0"/>
            <a:r>
              <a:rPr lang="ka-GE" dirty="0"/>
              <a:t>დამთხვევა </a:t>
            </a:r>
            <a:r>
              <a:rPr lang="ka-GE" dirty="0" smtClean="0"/>
              <a:t>სხვადასხვა </a:t>
            </a:r>
            <a:r>
              <a:rPr lang="ka-GE" dirty="0"/>
              <a:t>ტოპონიმებს შორის. ეს დამთხვევა შეიძლება 2 სახის იყოს: ა) ესპანური საკუთარი სახლის ზუსტი გამეორება, რომელიც იბერიის ესპანური ენიდან გავრცელდა სამხრეთ და ცენტრალური ამერიკის ესპანურენოვან ქვეყნებში და ბ) რომლებიც ესპანურიდან გავცელდა ბრაზილიში, სადაც სახელმწიფო ენა პორტუგალიურია</a:t>
            </a:r>
            <a:r>
              <a:rPr lang="ka-GE" dirty="0" smtClean="0"/>
              <a:t>.</a:t>
            </a:r>
            <a:endParaRPr lang="es-ES" dirty="0" smtClean="0"/>
          </a:p>
          <a:p>
            <a:r>
              <a:rPr lang="ka-GE" dirty="0"/>
              <a:t>მაგალითი: </a:t>
            </a:r>
            <a:endParaRPr lang="en-US" dirty="0"/>
          </a:p>
          <a:p>
            <a:r>
              <a:rPr lang="ka-GE" dirty="0"/>
              <a:t>ა) ესპანური ტოპონიმის გამეორება ესპანურენოვან ქვეყნებში:</a:t>
            </a:r>
            <a:endParaRPr lang="en-US" dirty="0"/>
          </a:p>
          <a:p>
            <a:r>
              <a:rPr lang="es-ES" dirty="0"/>
              <a:t>Santiago de Cuba, Santiago de Chile, Santiago de Compostela</a:t>
            </a:r>
            <a:endParaRPr lang="en-US" dirty="0"/>
          </a:p>
          <a:p>
            <a:r>
              <a:rPr lang="es-ES" dirty="0"/>
              <a:t>La Rioja –</a:t>
            </a:r>
            <a:r>
              <a:rPr lang="ka-GE" dirty="0"/>
              <a:t>ესპანეთი</a:t>
            </a:r>
            <a:r>
              <a:rPr lang="es-ES" dirty="0"/>
              <a:t>    La Rioja - </a:t>
            </a:r>
            <a:r>
              <a:rPr lang="ka-GE" dirty="0"/>
              <a:t>არგენტინა</a:t>
            </a:r>
            <a:endParaRPr lang="en-US" dirty="0"/>
          </a:p>
          <a:p>
            <a:r>
              <a:rPr lang="ka-GE" dirty="0"/>
              <a:t>ბ) ესპანური ტოპონიმი ბრაზილიაში. ის იწერება პორტუგალიური ფონეტიკის გათვალისწინებით:</a:t>
            </a:r>
            <a:endParaRPr lang="en-US" dirty="0"/>
          </a:p>
          <a:p>
            <a:r>
              <a:rPr lang="es-ES" dirty="0"/>
              <a:t>Villena - </a:t>
            </a:r>
            <a:r>
              <a:rPr lang="ka-GE" dirty="0"/>
              <a:t>ვალენსია, ესპანეთი.   </a:t>
            </a:r>
            <a:r>
              <a:rPr lang="en-US" dirty="0" err="1"/>
              <a:t>Vilhiena</a:t>
            </a:r>
            <a:r>
              <a:rPr lang="en-US" dirty="0"/>
              <a:t> – </a:t>
            </a:r>
            <a:r>
              <a:rPr lang="ka-GE" dirty="0"/>
              <a:t>პორტი ბრაზილიში.</a:t>
            </a:r>
            <a:endParaRPr lang="en-US" dirty="0"/>
          </a:p>
          <a:p>
            <a:r>
              <a:rPr lang="ka-GE" dirty="0"/>
              <a:t>ესპანეთის სამეფო შედგება 17 ავტონომიური ერთეულისგან. აღიარებულია ოთხი ოფიციალური ენა: კასტილიური (სახელმწიფო), გალისიური, ბასკური, კატალანური. ასევე, არსებობს ორი ენა ვალენსიური და ბალეარის კუნძულების, რომელიც კატალანურ ენის მსგავსია</a:t>
            </a:r>
            <a:r>
              <a:rPr lang="ka-GE" dirty="0" smtClean="0"/>
              <a:t>.</a:t>
            </a:r>
            <a:endParaRPr lang="es-ES" dirty="0" smtClean="0"/>
          </a:p>
          <a:p>
            <a:r>
              <a:rPr lang="ka-GE" dirty="0"/>
              <a:t>დასადგენია, თუ რომელ ვერსიას აღიარებს ქართული ენა. </a:t>
            </a:r>
            <a:endParaRPr lang="en-US" dirty="0"/>
          </a:p>
          <a:p>
            <a:pPr lvl="0"/>
            <a:r>
              <a:rPr lang="ka-GE" dirty="0"/>
              <a:t>ორმაგი „ლ-ს“ – </a:t>
            </a:r>
            <a:r>
              <a:rPr lang="es-ES" dirty="0"/>
              <a:t>/ll/ </a:t>
            </a:r>
            <a:r>
              <a:rPr lang="ka-GE" dirty="0"/>
              <a:t>სწორი გამოთქმა ესპანურენოვან ტოპონიმებსა და ანთროპონიმების სწორი გადმოტანა ქართულ ენაზე. სწორი დაწერილობა და გამოთქმა. </a:t>
            </a:r>
            <a:endParaRPr lang="en-US" dirty="0"/>
          </a:p>
          <a:p>
            <a:r>
              <a:rPr lang="es-ES" dirty="0"/>
              <a:t>Valle-Inclán</a:t>
            </a:r>
            <a:r>
              <a:rPr lang="ka-GE" dirty="0"/>
              <a:t> - ვალიე-ინკლანი</a:t>
            </a:r>
            <a:endParaRPr lang="en-US" dirty="0"/>
          </a:p>
          <a:p>
            <a:r>
              <a:rPr lang="ka-GE" dirty="0"/>
              <a:t>ფონემა /</a:t>
            </a:r>
            <a:r>
              <a:rPr lang="es-ES" dirty="0"/>
              <a:t>ll</a:t>
            </a:r>
            <a:r>
              <a:rPr lang="ka-GE" dirty="0"/>
              <a:t>/ - სიტყვის დასაწყისში და შუაში.</a:t>
            </a:r>
            <a:endParaRPr lang="en-US" dirty="0"/>
          </a:p>
          <a:p>
            <a:r>
              <a:rPr lang="ka-GE" dirty="0"/>
              <a:t>მაგალითი: Sevilla - სევილია, Lloret de Mar- ლიორეტ დე მარი. Valle-Inclán - ვალიე-ინკლანი.</a:t>
            </a:r>
            <a:endParaRPr lang="en-US" dirty="0"/>
          </a:p>
          <a:p>
            <a:endParaRPr lang="en-US" dirty="0"/>
          </a:p>
        </p:txBody>
      </p:sp>
    </p:spTree>
    <p:extLst>
      <p:ext uri="{BB962C8B-B14F-4D97-AF65-F5344CB8AC3E}">
        <p14:creationId xmlns:p14="http://schemas.microsoft.com/office/powerpoint/2010/main" val="64462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600" y="457200"/>
            <a:ext cx="10972800" cy="5638800"/>
          </a:xfrm>
        </p:spPr>
        <p:txBody>
          <a:bodyPr/>
          <a:lstStyle/>
          <a:p>
            <a:pPr algn="ctr"/>
            <a:endParaRPr lang="ka-GE" sz="2800" b="1" dirty="0">
              <a:solidFill>
                <a:schemeClr val="bg1"/>
              </a:solidFill>
            </a:endParaRPr>
          </a:p>
          <a:p>
            <a:pPr algn="ctr"/>
            <a:endParaRPr lang="ka-GE" b="1" dirty="0" smtClean="0"/>
          </a:p>
          <a:p>
            <a:pPr algn="ctr"/>
            <a:endParaRPr lang="ka-GE" b="1" dirty="0" smtClean="0"/>
          </a:p>
          <a:p>
            <a:pPr algn="ctr"/>
            <a:endParaRPr lang="ka-GE" b="1" dirty="0"/>
          </a:p>
          <a:p>
            <a:pPr algn="ctr">
              <a:lnSpc>
                <a:spcPct val="150000"/>
              </a:lnSpc>
            </a:pPr>
            <a:r>
              <a:rPr lang="ka-GE" b="1" dirty="0" smtClean="0"/>
              <a:t>ესპანური </a:t>
            </a:r>
            <a:r>
              <a:rPr lang="ka-GE" b="1" dirty="0"/>
              <a:t>ტოპონიმების, ანთროპონიმების და დარგობრივი ტერმინების (ლინგვისტურ-ლიტერატურულ, </a:t>
            </a:r>
            <a:r>
              <a:rPr lang="ka-GE" b="1" dirty="0" smtClean="0"/>
              <a:t>სამართლებრივ </a:t>
            </a:r>
            <a:r>
              <a:rPr lang="ka-GE" b="1" dirty="0"/>
              <a:t>და საჯარო ადმინისტრაციის სფეროში) დაზუსტება და ქართულ ენაში მათი გამოყენების ნორმების </a:t>
            </a:r>
            <a:r>
              <a:rPr lang="ka-GE" b="1" dirty="0" smtClean="0"/>
              <a:t>შემუშავება</a:t>
            </a:r>
            <a:endParaRPr lang="en-US" b="1" dirty="0"/>
          </a:p>
          <a:p>
            <a:pPr algn="ctr">
              <a:lnSpc>
                <a:spcPct val="150000"/>
              </a:lnSpc>
            </a:pPr>
            <a:endParaRPr lang="en-US" dirty="0"/>
          </a:p>
        </p:txBody>
      </p:sp>
    </p:spTree>
    <p:extLst>
      <p:ext uri="{BB962C8B-B14F-4D97-AF65-F5344CB8AC3E}">
        <p14:creationId xmlns:p14="http://schemas.microsoft.com/office/powerpoint/2010/main" val="2604013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8052"/>
            <a:ext cx="11963400" cy="5654881"/>
          </a:xfrm>
          <a:prstGeom prst="rect">
            <a:avLst/>
          </a:prstGeom>
        </p:spPr>
        <p:txBody>
          <a:bodyPr wrap="square">
            <a:spAutoFit/>
          </a:bodyPr>
          <a:lstStyle/>
          <a:p>
            <a:pPr marL="457200" algn="just">
              <a:lnSpc>
                <a:spcPct val="107000"/>
              </a:lnSpc>
              <a:spcAft>
                <a:spcPts val="800"/>
              </a:spcAft>
            </a:pPr>
            <a:endParaRPr lang="es-ES" dirty="0" smtClean="0">
              <a:latin typeface="Sylfaen" panose="010A0502050306030303" pitchFamily="18"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ka-GE" dirty="0" smtClean="0">
                <a:latin typeface="Sylfaen" panose="010A0502050306030303" pitchFamily="18" charset="0"/>
                <a:ea typeface="Calibri" panose="020F0502020204030204" pitchFamily="34" charset="0"/>
                <a:cs typeface="Times New Roman" panose="02020603050405020304" pitchFamily="18" charset="0"/>
              </a:rPr>
              <a:t>კიდევ </a:t>
            </a:r>
            <a:r>
              <a:rPr lang="ka-GE" dirty="0">
                <a:latin typeface="Sylfaen" panose="010A0502050306030303" pitchFamily="18" charset="0"/>
                <a:ea typeface="Calibri" panose="020F0502020204030204" pitchFamily="34" charset="0"/>
                <a:cs typeface="Times New Roman" panose="02020603050405020304" pitchFamily="18" charset="0"/>
              </a:rPr>
              <a:t>უფრო დიდ სირთულეს ვხვდებით </a:t>
            </a:r>
            <a:r>
              <a:rPr lang="ka-GE" dirty="0">
                <a:latin typeface="Sylfaen" panose="010A0502050306030303" pitchFamily="18" charset="0"/>
                <a:ea typeface="Calibri" panose="020F0502020204030204" pitchFamily="34" charset="0"/>
                <a:cs typeface="Sylfaen" panose="010A0502050306030303" pitchFamily="18" charset="0"/>
              </a:rPr>
              <a:t>ფ</a:t>
            </a:r>
            <a:r>
              <a:rPr lang="ka-GE" dirty="0">
                <a:latin typeface="Sylfaen" panose="010A0502050306030303" pitchFamily="18" charset="0"/>
                <a:ea typeface="Calibri" panose="020F0502020204030204" pitchFamily="34" charset="0"/>
                <a:cs typeface="Times New Roman" panose="02020603050405020304" pitchFamily="18" charset="0"/>
              </a:rPr>
              <a:t>ონემა/ll/-ს სხვა პოზიციური ვარიანტების მიხედვით გადმოტანისას.</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a-GE" dirty="0">
                <a:latin typeface="Sylfaen" panose="010A0502050306030303" pitchFamily="18" charset="0"/>
                <a:ea typeface="Calibri" panose="020F0502020204030204" pitchFamily="34" charset="0"/>
                <a:cs typeface="Times New Roman" panose="02020603050405020304" pitchFamily="18" charset="0"/>
              </a:rPr>
              <a:t>                </a:t>
            </a:r>
            <a:r>
              <a:rPr lang="ka-GE" dirty="0" smtClean="0">
                <a:latin typeface="Sylfaen" panose="010A0502050306030303" pitchFamily="18" charset="0"/>
                <a:ea typeface="Calibri" panose="020F0502020204030204" pitchFamily="34" charset="0"/>
                <a:cs typeface="Sylfaen" panose="010A0502050306030303" pitchFamily="18" charset="0"/>
              </a:rPr>
              <a:t>ფ</a:t>
            </a:r>
            <a:r>
              <a:rPr lang="ka-GE" dirty="0" smtClean="0">
                <a:latin typeface="Sylfaen" panose="010A0502050306030303" pitchFamily="18" charset="0"/>
                <a:ea typeface="Calibri" panose="020F0502020204030204" pitchFamily="34" charset="0"/>
                <a:cs typeface="Times New Roman" panose="02020603050405020304" pitchFamily="18" charset="0"/>
              </a:rPr>
              <a:t>ონემა /</a:t>
            </a:r>
            <a:r>
              <a:rPr lang="ka-GE" dirty="0">
                <a:latin typeface="Sylfaen" panose="010A0502050306030303" pitchFamily="18" charset="0"/>
                <a:ea typeface="Calibri" panose="020F0502020204030204" pitchFamily="34" charset="0"/>
                <a:cs typeface="Times New Roman" panose="02020603050405020304" pitchFamily="18" charset="0"/>
              </a:rPr>
              <a:t>ll/ - ხმოვანი /i/-ს წინ.</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ka-GE" b="1" u="sng" dirty="0">
                <a:latin typeface="Sylfaen" panose="010A0502050306030303" pitchFamily="18" charset="0"/>
                <a:ea typeface="Calibri" panose="020F0502020204030204" pitchFamily="34" charset="0"/>
                <a:cs typeface="Times New Roman" panose="02020603050405020304" pitchFamily="18" charset="0"/>
              </a:rPr>
              <a:t>მაგალითი: Mede</a:t>
            </a:r>
            <a:r>
              <a:rPr lang="ka-GE" b="1" dirty="0">
                <a:latin typeface="Sylfaen" panose="010A0502050306030303" pitchFamily="18" charset="0"/>
                <a:ea typeface="Calibri" panose="020F0502020204030204" pitchFamily="34" charset="0"/>
                <a:cs typeface="Times New Roman" panose="02020603050405020304" pitchFamily="18" charset="0"/>
              </a:rPr>
              <a:t>llín</a:t>
            </a:r>
            <a:r>
              <a:rPr lang="ka-GE" b="1" u="sng" dirty="0">
                <a:latin typeface="Sylfaen" panose="010A0502050306030303" pitchFamily="18" charset="0"/>
                <a:ea typeface="Calibri" panose="020F0502020204030204" pitchFamily="34" charset="0"/>
                <a:cs typeface="Times New Roman" panose="02020603050405020304" pitchFamily="18" charset="0"/>
              </a:rPr>
              <a:t> - მედელიინ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b="1" dirty="0">
                <a:latin typeface="Sylfaen" panose="010A0502050306030303" pitchFamily="18" charset="0"/>
                <a:ea typeface="Calibri" panose="020F0502020204030204" pitchFamily="34" charset="0"/>
                <a:cs typeface="Times New Roman" panose="02020603050405020304" pitchFamily="18" charset="0"/>
              </a:rPr>
              <a:t>            </a:t>
            </a:r>
            <a:r>
              <a:rPr lang="ka-GE" b="1" dirty="0">
                <a:latin typeface="Sylfaen" panose="010A0502050306030303" pitchFamily="18" charset="0"/>
                <a:ea typeface="Calibri" panose="020F0502020204030204" pitchFamily="34" charset="0"/>
                <a:cs typeface="Sylfaen" panose="010A0502050306030303" pitchFamily="18" charset="0"/>
              </a:rPr>
              <a:t>მაგალითი</a:t>
            </a:r>
            <a:r>
              <a:rPr lang="ka-GE" b="1" dirty="0">
                <a:latin typeface="Sylfaen" panose="010A0502050306030303" pitchFamily="18" charset="0"/>
                <a:ea typeface="Calibri" panose="020F0502020204030204" pitchFamily="34" charset="0"/>
                <a:cs typeface="Times New Roman" panose="02020603050405020304" pitchFamily="18" charset="0"/>
              </a:rPr>
              <a:t>: Martor</a:t>
            </a:r>
            <a:r>
              <a:rPr lang="ka-GE" b="1" u="sng" dirty="0">
                <a:latin typeface="Sylfaen" panose="010A0502050306030303" pitchFamily="18" charset="0"/>
                <a:ea typeface="Calibri" panose="020F0502020204030204" pitchFamily="34" charset="0"/>
                <a:cs typeface="Times New Roman" panose="02020603050405020304" pitchFamily="18" charset="0"/>
              </a:rPr>
              <a:t>ell </a:t>
            </a:r>
            <a:r>
              <a:rPr lang="ka-GE" b="1" dirty="0">
                <a:latin typeface="Sylfaen" panose="010A0502050306030303" pitchFamily="18" charset="0"/>
                <a:ea typeface="Calibri" panose="020F0502020204030204" pitchFamily="34" charset="0"/>
                <a:cs typeface="Times New Roman" panose="02020603050405020304" pitchFamily="18" charset="0"/>
              </a:rPr>
              <a:t>- ბარსელონის პროვინციის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b="1" dirty="0">
                <a:latin typeface="Sylfaen" panose="010A0502050306030303" pitchFamily="18" charset="0"/>
                <a:ea typeface="Calibri" panose="020F0502020204030204" pitchFamily="34" charset="0"/>
                <a:cs typeface="Sylfaen" panose="010A0502050306030303" pitchFamily="18" charset="0"/>
              </a:rPr>
              <a:t>               ფ</a:t>
            </a:r>
            <a:r>
              <a:rPr lang="ka-GE" b="1" dirty="0">
                <a:latin typeface="Sylfaen" panose="010A0502050306030303" pitchFamily="18" charset="0"/>
                <a:ea typeface="Calibri" panose="020F0502020204030204" pitchFamily="34" charset="0"/>
                <a:cs typeface="Times New Roman" panose="02020603050405020304" pitchFamily="18" charset="0"/>
              </a:rPr>
              <a:t>ონემა /</a:t>
            </a:r>
            <a:r>
              <a:rPr lang="es-ES" b="1" dirty="0">
                <a:latin typeface="Sylfaen" panose="010A0502050306030303" pitchFamily="18" charset="0"/>
                <a:ea typeface="Calibri" panose="020F0502020204030204" pitchFamily="34" charset="0"/>
                <a:cs typeface="Times New Roman" panose="02020603050405020304" pitchFamily="18" charset="0"/>
              </a:rPr>
              <a:t>ll </a:t>
            </a:r>
            <a:r>
              <a:rPr lang="ka-GE" b="1" dirty="0">
                <a:latin typeface="Sylfaen" panose="010A0502050306030303" pitchFamily="18" charset="0"/>
                <a:ea typeface="Calibri" panose="020F0502020204030204" pitchFamily="34" charset="0"/>
                <a:cs typeface="Times New Roman" panose="02020603050405020304" pitchFamily="18" charset="0"/>
              </a:rPr>
              <a:t>/ - სიტყვის ბოლოს</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ka-GE" b="1" dirty="0">
                <a:latin typeface="Sylfaen" panose="010A0502050306030303" pitchFamily="18" charset="0"/>
                <a:ea typeface="Calibri" panose="020F0502020204030204" pitchFamily="34" charset="0"/>
                <a:cs typeface="Times New Roman" panose="02020603050405020304" pitchFamily="18" charset="0"/>
              </a:rPr>
              <a:t> Consell - ¿??? მუნიციპალიტეტი ბალეარის კუნძულებზე</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ka-GE" b="1" dirty="0">
                <a:latin typeface="Sylfaen" panose="010A050205030603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ka-GE" b="1" dirty="0">
                <a:latin typeface="Sylfaen" panose="010A0502050306030303" pitchFamily="18" charset="0"/>
                <a:ea typeface="Calibri" panose="020F0502020204030204" pitchFamily="34" charset="0"/>
                <a:cs typeface="Times New Roman" panose="02020603050405020304" pitchFamily="18" charset="0"/>
              </a:rPr>
              <a:t>ასევე, ორმაგი - LL თანხმოვნის წინ.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ka-GE" b="1" dirty="0">
                <a:latin typeface="Sylfaen" panose="010A0502050306030303" pitchFamily="18" charset="0"/>
                <a:ea typeface="Calibri" panose="020F0502020204030204" pitchFamily="34" charset="0"/>
                <a:cs typeface="Times New Roman" panose="02020603050405020304" pitchFamily="18" charset="0"/>
              </a:rPr>
              <a:t>მაგალითი: Valls - დასახლება ტარაგონას პროვინციაში. ესპანური გვარი</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ka-GE" dirty="0">
                <a:latin typeface="Sylfaen" panose="010A050205030603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arenR"/>
            </a:pPr>
            <a:r>
              <a:rPr lang="ka-GE" dirty="0">
                <a:latin typeface="Sylfaen" panose="010A0502050306030303" pitchFamily="18" charset="0"/>
                <a:ea typeface="Calibri" panose="020F0502020204030204" pitchFamily="34" charset="0"/>
                <a:cs typeface="Times New Roman" panose="02020603050405020304" pitchFamily="18" charset="0"/>
              </a:rPr>
              <a:t>ერთეული გამონაკლისები, რომელთა თარგმანიც უკვე არსებობს სხვა ენების გავლით, მსოფლიო ისტორიის თხრობისა, თუ მსოფლიო ლიტერატურის ნიმუშების თარგმანის საფუძბელზე.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ka-GE" dirty="0">
                <a:latin typeface="Sylfaen" panose="010A0502050306030303" pitchFamily="18" charset="0"/>
                <a:ea typeface="Calibri" panose="020F0502020204030204" pitchFamily="34" charset="0"/>
                <a:cs typeface="Sylfaen" panose="010A0502050306030303" pitchFamily="18" charset="0"/>
              </a:rPr>
              <a:t>      მაგალითი</a:t>
            </a:r>
            <a:r>
              <a:rPr lang="ka-GE" dirty="0">
                <a:latin typeface="Sylfaen" panose="010A0502050306030303" pitchFamily="18" charset="0"/>
                <a:ea typeface="Calibri" panose="020F0502020204030204" pitchFamily="34" charset="0"/>
                <a:cs typeface="Times New Roman" panose="02020603050405020304" pitchFamily="18" charset="0"/>
              </a:rPr>
              <a:t>: </a:t>
            </a:r>
            <a:r>
              <a:rPr lang="es-ES" dirty="0" err="1">
                <a:latin typeface="Sylfaen" panose="010A0502050306030303" pitchFamily="18" charset="0"/>
                <a:ea typeface="Calibri" panose="020F0502020204030204" pitchFamily="34" charset="0"/>
                <a:cs typeface="Times New Roman" panose="02020603050405020304" pitchFamily="18" charset="0"/>
              </a:rPr>
              <a:t>Numantia</a:t>
            </a:r>
            <a:r>
              <a:rPr lang="es-ES" dirty="0">
                <a:latin typeface="Sylfaen" panose="010A0502050306030303" pitchFamily="18" charset="0"/>
                <a:ea typeface="Calibri" panose="020F0502020204030204" pitchFamily="34" charset="0"/>
                <a:cs typeface="Times New Roman" panose="02020603050405020304" pitchFamily="18" charset="0"/>
              </a:rPr>
              <a:t> – Numancia- </a:t>
            </a:r>
            <a:r>
              <a:rPr lang="ka-GE" dirty="0">
                <a:latin typeface="Sylfaen" panose="010A0502050306030303" pitchFamily="18" charset="0"/>
                <a:ea typeface="Calibri" panose="020F0502020204030204" pitchFamily="34" charset="0"/>
                <a:cs typeface="Times New Roman" panose="02020603050405020304" pitchFamily="18" charset="0"/>
              </a:rPr>
              <a:t>ნუმანცია.</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a-GE" dirty="0">
                <a:latin typeface="Sylfaen" panose="010A0502050306030303" pitchFamily="18" charset="0"/>
                <a:ea typeface="Calibri" panose="020F0502020204030204" pitchFamily="34" charset="0"/>
                <a:cs typeface="Times New Roman" panose="02020603050405020304" pitchFamily="18" charset="0"/>
              </a:rPr>
              <a:t>კელტ-იბერების გამქრალი ქალაქი სორიასთან ახლოს. მუნიცპალიტეტი ტოლედოში, კასტილია და ლეონი.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4750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15565"/>
            <a:ext cx="11201400" cy="4241418"/>
          </a:xfrm>
          <a:prstGeom prst="rect">
            <a:avLst/>
          </a:prstGeom>
        </p:spPr>
        <p:txBody>
          <a:bodyPr wrap="square">
            <a:spAutoFit/>
          </a:bodyPr>
          <a:lstStyle/>
          <a:p>
            <a:pPr lvl="0">
              <a:lnSpc>
                <a:spcPct val="107000"/>
              </a:lnSpc>
              <a:spcAft>
                <a:spcPts val="0"/>
              </a:spcAft>
            </a:pPr>
            <a:r>
              <a:rPr lang="ka-GE" dirty="0">
                <a:latin typeface="Sylfaen" panose="010A0502050306030303" pitchFamily="18" charset="0"/>
                <a:ea typeface="Calibri" panose="020F0502020204030204" pitchFamily="34" charset="0"/>
                <a:cs typeface="Times New Roman" panose="02020603050405020304" pitchFamily="18" charset="0"/>
              </a:rPr>
              <a:t>ასო ბგერა(გრაფემა) </a:t>
            </a:r>
            <a:r>
              <a:rPr lang="es-ES" dirty="0" smtClean="0">
                <a:latin typeface="Sylfaen" panose="010A0502050306030303" pitchFamily="18" charset="0"/>
                <a:ea typeface="Calibri" panose="020F0502020204030204" pitchFamily="34" charset="0"/>
                <a:cs typeface="Times New Roman" panose="02020603050405020304" pitchFamily="18" charset="0"/>
              </a:rPr>
              <a:t>“y” </a:t>
            </a:r>
            <a:r>
              <a:rPr lang="es-ES" dirty="0">
                <a:latin typeface="Sylfaen" panose="010A0502050306030303" pitchFamily="18" charset="0"/>
                <a:ea typeface="Calibri" panose="020F0502020204030204" pitchFamily="34" charset="0"/>
                <a:cs typeface="Times New Roman" panose="02020603050405020304" pitchFamily="18" charset="0"/>
              </a:rPr>
              <a:t>- </a:t>
            </a:r>
            <a:r>
              <a:rPr lang="ka-GE" dirty="0">
                <a:latin typeface="Sylfaen" panose="010A0502050306030303" pitchFamily="18" charset="0"/>
                <a:ea typeface="Calibri" panose="020F0502020204030204" pitchFamily="34" charset="0"/>
                <a:cs typeface="Times New Roman" panose="02020603050405020304" pitchFamily="18" charset="0"/>
              </a:rPr>
              <a:t>საკუთარი სახელის შუაში.</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ka-GE" dirty="0">
                <a:latin typeface="Sylfaen" panose="010A050205030603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ka-GE" dirty="0">
                <a:latin typeface="Sylfaen" panose="010A0502050306030303" pitchFamily="18" charset="0"/>
                <a:ea typeface="Calibri" panose="020F0502020204030204" pitchFamily="34" charset="0"/>
                <a:cs typeface="Times New Roman" panose="02020603050405020304" pitchFamily="18" charset="0"/>
              </a:rPr>
              <a:t>მაგალითი:</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ka-GE" dirty="0">
                <a:latin typeface="Sylfaen" panose="010A050205030603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ka-GE" dirty="0">
                <a:latin typeface="Sylfaen" panose="010A0502050306030303" pitchFamily="18" charset="0"/>
                <a:ea typeface="Calibri" panose="020F0502020204030204" pitchFamily="34" charset="0"/>
                <a:cs typeface="Times New Roman" panose="02020603050405020304" pitchFamily="18" charset="0"/>
              </a:rPr>
              <a:t>ასო ბგერა (გრაფემა) </a:t>
            </a:r>
            <a:r>
              <a:rPr lang="es-ES" dirty="0" smtClean="0">
                <a:latin typeface="Sylfaen" panose="010A0502050306030303" pitchFamily="18" charset="0"/>
                <a:ea typeface="Calibri" panose="020F0502020204030204" pitchFamily="34" charset="0"/>
                <a:cs typeface="Times New Roman" panose="02020603050405020304" pitchFamily="18" charset="0"/>
              </a:rPr>
              <a:t>“y” </a:t>
            </a:r>
            <a:r>
              <a:rPr lang="es-ES" dirty="0">
                <a:latin typeface="Sylfaen" panose="010A0502050306030303" pitchFamily="18" charset="0"/>
                <a:ea typeface="Calibri" panose="020F0502020204030204" pitchFamily="34" charset="0"/>
                <a:cs typeface="Times New Roman" panose="02020603050405020304" pitchFamily="18" charset="0"/>
              </a:rPr>
              <a:t>- </a:t>
            </a:r>
            <a:r>
              <a:rPr lang="ka-GE" dirty="0">
                <a:latin typeface="Sylfaen" panose="010A0502050306030303" pitchFamily="18" charset="0"/>
                <a:ea typeface="Calibri" panose="020F0502020204030204" pitchFamily="34" charset="0"/>
                <a:cs typeface="Times New Roman" panose="02020603050405020304" pitchFamily="18" charset="0"/>
              </a:rPr>
              <a:t>საკუთარი სახელის ბოლოში.</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ka-GE" dirty="0">
                <a:latin typeface="Sylfaen" panose="010A050205030603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ka-GE" dirty="0">
                <a:latin typeface="Sylfaen" panose="010A0502050306030303" pitchFamily="18" charset="0"/>
                <a:ea typeface="Calibri" panose="020F0502020204030204" pitchFamily="34" charset="0"/>
                <a:cs typeface="Times New Roman" panose="02020603050405020304" pitchFamily="18" charset="0"/>
              </a:rPr>
              <a:t>მაგალითი: </a:t>
            </a:r>
            <a:r>
              <a:rPr lang="es-ES" dirty="0" err="1">
                <a:latin typeface="Sylfaen" panose="010A0502050306030303" pitchFamily="18" charset="0"/>
                <a:ea typeface="Calibri" panose="020F0502020204030204" pitchFamily="34" charset="0"/>
                <a:cs typeface="Times New Roman" panose="02020603050405020304" pitchFamily="18" charset="0"/>
              </a:rPr>
              <a:t>Ariany</a:t>
            </a:r>
            <a:r>
              <a:rPr lang="es-ES" dirty="0">
                <a:latin typeface="Sylfaen" panose="010A0502050306030303" pitchFamily="18" charset="0"/>
                <a:ea typeface="Calibri" panose="020F0502020204030204" pitchFamily="34" charset="0"/>
                <a:cs typeface="Times New Roman" panose="02020603050405020304" pitchFamily="18" charset="0"/>
              </a:rPr>
              <a:t> , </a:t>
            </a:r>
            <a:r>
              <a:rPr lang="ka-GE" dirty="0">
                <a:latin typeface="Sylfaen" panose="010A0502050306030303" pitchFamily="18" charset="0"/>
                <a:ea typeface="Calibri" panose="020F0502020204030204" pitchFamily="34" charset="0"/>
                <a:cs typeface="Times New Roman" panose="02020603050405020304" pitchFamily="18" charset="0"/>
              </a:rPr>
              <a:t>მუნიციპალიტეტი მალიორკაზე.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ka-GE" dirty="0">
                <a:latin typeface="Sylfaen" panose="010A050205030603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ka-GE" dirty="0">
                <a:latin typeface="Sylfaen" panose="010A0502050306030303" pitchFamily="18" charset="0"/>
                <a:ea typeface="Calibri" panose="020F0502020204030204" pitchFamily="34" charset="0"/>
                <a:cs typeface="Times New Roman" panose="02020603050405020304" pitchFamily="18" charset="0"/>
              </a:rPr>
              <a:t>ასო  </a:t>
            </a:r>
            <a:r>
              <a:rPr lang="es-ES" dirty="0" smtClean="0">
                <a:latin typeface="Sylfaen" panose="010A0502050306030303" pitchFamily="18" charset="0"/>
                <a:ea typeface="Calibri" panose="020F0502020204030204" pitchFamily="34" charset="0"/>
                <a:cs typeface="Times New Roman" panose="02020603050405020304" pitchFamily="18" charset="0"/>
              </a:rPr>
              <a:t>“</a:t>
            </a:r>
            <a:r>
              <a:rPr lang="es-ES" dirty="0">
                <a:latin typeface="Sylfaen" panose="010A0502050306030303" pitchFamily="18" charset="0"/>
                <a:ea typeface="Calibri" panose="020F0502020204030204" pitchFamily="34" charset="0"/>
                <a:cs typeface="Times New Roman" panose="02020603050405020304" pitchFamily="18" charset="0"/>
              </a:rPr>
              <a:t>x</a:t>
            </a:r>
            <a:r>
              <a:rPr lang="es-ES" dirty="0" smtClean="0">
                <a:latin typeface="Sylfaen" panose="010A0502050306030303" pitchFamily="18" charset="0"/>
                <a:ea typeface="Calibri" panose="020F0502020204030204" pitchFamily="34" charset="0"/>
                <a:cs typeface="Times New Roman" panose="02020603050405020304" pitchFamily="18" charset="0"/>
              </a:rPr>
              <a:t>” </a:t>
            </a:r>
            <a:r>
              <a:rPr lang="es-ES" dirty="0">
                <a:latin typeface="Sylfaen" panose="010A0502050306030303" pitchFamily="18" charset="0"/>
                <a:ea typeface="Calibri" panose="020F0502020204030204" pitchFamily="34" charset="0"/>
                <a:cs typeface="Times New Roman" panose="02020603050405020304" pitchFamily="18" charset="0"/>
              </a:rPr>
              <a:t>- </a:t>
            </a:r>
            <a:r>
              <a:rPr lang="ka-GE" dirty="0">
                <a:latin typeface="Sylfaen" panose="010A0502050306030303" pitchFamily="18" charset="0"/>
                <a:ea typeface="Calibri" panose="020F0502020204030204" pitchFamily="34" charset="0"/>
                <a:cs typeface="Times New Roman" panose="02020603050405020304" pitchFamily="18" charset="0"/>
              </a:rPr>
              <a:t>ესპანურ ენაში გამოხატრავს 2 ფონემას  - /</a:t>
            </a:r>
            <a:r>
              <a:rPr lang="es-ES" dirty="0" err="1">
                <a:latin typeface="Sylfaen" panose="010A0502050306030303" pitchFamily="18" charset="0"/>
                <a:ea typeface="Calibri" panose="020F0502020204030204" pitchFamily="34" charset="0"/>
                <a:cs typeface="Times New Roman" panose="02020603050405020304" pitchFamily="18" charset="0"/>
              </a:rPr>
              <a:t>ks</a:t>
            </a:r>
            <a:r>
              <a:rPr lang="ka-GE" dirty="0">
                <a:latin typeface="Sylfaen" panose="010A0502050306030303" pitchFamily="18" charset="0"/>
                <a:ea typeface="Calibri" panose="020F0502020204030204" pitchFamily="34" charset="0"/>
                <a:cs typeface="Times New Roman" panose="02020603050405020304" pitchFamily="18" charset="0"/>
              </a:rPr>
              <a:t>/</a:t>
            </a:r>
            <a:r>
              <a:rPr lang="es-ES" dirty="0">
                <a:latin typeface="Sylfaen" panose="010A0502050306030303" pitchFamily="18" charset="0"/>
                <a:ea typeface="Calibri" panose="020F0502020204030204" pitchFamily="34" charset="0"/>
                <a:cs typeface="Times New Roman" panose="02020603050405020304" pitchFamily="18" charset="0"/>
              </a:rPr>
              <a:t>, </a:t>
            </a:r>
            <a:r>
              <a:rPr lang="ka-GE" dirty="0">
                <a:latin typeface="Sylfaen" panose="010A0502050306030303" pitchFamily="18" charset="0"/>
                <a:ea typeface="Calibri" panose="020F0502020204030204" pitchFamily="34" charset="0"/>
                <a:cs typeface="Times New Roman" panose="02020603050405020304" pitchFamily="18" charset="0"/>
              </a:rPr>
              <a:t>რომელიც ქართულ ენაში შეესატყვისება შემდეგ 2 ფონემას და დამწერლობით ერთეულს - /ქს/.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ka-GE" dirty="0">
                <a:latin typeface="Sylfaen" panose="010A0502050306030303" pitchFamily="18" charset="0"/>
                <a:ea typeface="Calibri" panose="020F0502020204030204" pitchFamily="34" charset="0"/>
                <a:cs typeface="Times New Roman" panose="02020603050405020304" pitchFamily="18" charset="0"/>
              </a:rPr>
              <a:t>არსებობს ტოპონიმები, რომლეთა თარგმნისას ქართულად ასო  </a:t>
            </a:r>
            <a:r>
              <a:rPr lang="es-ES" dirty="0">
                <a:latin typeface="Sylfaen" panose="010A0502050306030303" pitchFamily="18" charset="0"/>
                <a:ea typeface="Calibri" panose="020F0502020204030204" pitchFamily="34" charset="0"/>
                <a:cs typeface="Times New Roman" panose="02020603050405020304" pitchFamily="18" charset="0"/>
              </a:rPr>
              <a:t>“X”  </a:t>
            </a:r>
            <a:r>
              <a:rPr lang="ka-GE" dirty="0">
                <a:latin typeface="Sylfaen" panose="010A0502050306030303" pitchFamily="18" charset="0"/>
                <a:ea typeface="Calibri" panose="020F0502020204030204" pitchFamily="34" charset="0"/>
                <a:cs typeface="Times New Roman" panose="02020603050405020304" pitchFamily="18" charset="0"/>
              </a:rPr>
              <a:t>შეიძლება ითარგმნოს როგორც ფონემა / ჩ/, /გზ/, /შ/.</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ka-GE" dirty="0">
                <a:latin typeface="Sylfaen" panose="010A0502050306030303" pitchFamily="18" charset="0"/>
                <a:ea typeface="Calibri" panose="020F0502020204030204" pitchFamily="34" charset="0"/>
                <a:cs typeface="Times New Roman" panose="02020603050405020304" pitchFamily="18" charset="0"/>
              </a:rPr>
              <a:t>ბასკური, გალისიური და კატალანური ენის ზეგავლენა.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ka-GE" dirty="0">
                <a:latin typeface="Sylfaen" panose="010A0502050306030303" pitchFamily="18" charset="0"/>
                <a:ea typeface="Calibri" panose="020F0502020204030204" pitchFamily="34" charset="0"/>
                <a:cs typeface="Times New Roman" panose="02020603050405020304" pitchFamily="18" charset="0"/>
              </a:rPr>
              <a:t>მაგალითი: </a:t>
            </a:r>
            <a:r>
              <a:rPr lang="es-ES" dirty="0" err="1">
                <a:solidFill>
                  <a:srgbClr val="FF0000"/>
                </a:solidFill>
                <a:latin typeface="Sylfaen" panose="010A0502050306030303" pitchFamily="18" charset="0"/>
                <a:ea typeface="Calibri" panose="020F0502020204030204" pitchFamily="34" charset="0"/>
                <a:cs typeface="Times New Roman" panose="02020603050405020304" pitchFamily="18" charset="0"/>
              </a:rPr>
              <a:t>Marratxi</a:t>
            </a:r>
            <a:r>
              <a:rPr lang="ka-GE" dirty="0">
                <a:solidFill>
                  <a:srgbClr val="FF0000"/>
                </a:solidFill>
                <a:latin typeface="Sylfaen" panose="010A0502050306030303" pitchFamily="18" charset="0"/>
                <a:ea typeface="Calibri" panose="020F0502020204030204" pitchFamily="34" charset="0"/>
                <a:cs typeface="Times New Roman" panose="02020603050405020304" pitchFamily="18" charset="0"/>
              </a:rPr>
              <a:t> - </a:t>
            </a:r>
            <a:r>
              <a:rPr lang="ka-GE" dirty="0">
                <a:latin typeface="Sylfaen" panose="010A0502050306030303" pitchFamily="18" charset="0"/>
                <a:ea typeface="Calibri" panose="020F0502020204030204" pitchFamily="34" charset="0"/>
                <a:cs typeface="Times New Roman" panose="02020603050405020304" pitchFamily="18" charset="0"/>
              </a:rPr>
              <a:t>Marrachí რუს., </a:t>
            </a:r>
            <a:r>
              <a:rPr lang="es-ES" dirty="0" err="1">
                <a:solidFill>
                  <a:srgbClr val="FF0000"/>
                </a:solidFill>
                <a:latin typeface="Sylfaen" panose="010A0502050306030303" pitchFamily="18" charset="0"/>
                <a:ea typeface="Calibri" panose="020F0502020204030204" pitchFamily="34" charset="0"/>
                <a:cs typeface="Times New Roman" panose="02020603050405020304" pitchFamily="18" charset="0"/>
              </a:rPr>
              <a:t>Marratxi</a:t>
            </a:r>
            <a:r>
              <a:rPr lang="es-ES" dirty="0">
                <a:solidFill>
                  <a:srgbClr val="FF0000"/>
                </a:solidFill>
                <a:latin typeface="Sylfaen" panose="010A0502050306030303" pitchFamily="18" charset="0"/>
                <a:ea typeface="Calibri" panose="020F0502020204030204" pitchFamily="34" charset="0"/>
                <a:cs typeface="Times New Roman" panose="02020603050405020304" pitchFamily="18" charset="0"/>
              </a:rPr>
              <a:t> </a:t>
            </a:r>
            <a:r>
              <a:rPr lang="ka-GE" dirty="0">
                <a:solidFill>
                  <a:srgbClr val="FF0000"/>
                </a:solidFill>
                <a:latin typeface="Sylfaen" panose="010A0502050306030303" pitchFamily="18" charset="0"/>
                <a:ea typeface="Calibri" panose="020F0502020204030204" pitchFamily="34" charset="0"/>
                <a:cs typeface="Times New Roman" panose="02020603050405020304" pitchFamily="18" charset="0"/>
              </a:rPr>
              <a:t>ინგ.</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389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18594"/>
            <a:ext cx="11201400" cy="6315960"/>
          </a:xfrm>
          <a:prstGeom prst="rect">
            <a:avLst/>
          </a:prstGeom>
        </p:spPr>
        <p:txBody>
          <a:bodyPr wrap="square">
            <a:spAutoFit/>
          </a:bodyPr>
          <a:lstStyle/>
          <a:p>
            <a:pPr marL="342900" lvl="0" indent="-342900">
              <a:lnSpc>
                <a:spcPct val="107000"/>
              </a:lnSpc>
              <a:spcAft>
                <a:spcPts val="0"/>
              </a:spcAft>
              <a:buFont typeface="+mj-lt"/>
              <a:buAutoNum type="arabicParenR"/>
            </a:pPr>
            <a:r>
              <a:rPr lang="ka-GE" dirty="0">
                <a:latin typeface="Sylfaen" panose="010A0502050306030303" pitchFamily="18" charset="0"/>
                <a:ea typeface="Calibri" panose="020F0502020204030204" pitchFamily="34" charset="0"/>
                <a:cs typeface="Times New Roman" panose="02020603050405020304" pitchFamily="18" charset="0"/>
              </a:rPr>
              <a:t>ესპანურ ენაში არსებობს ლინგვისტური მახვილი, რომელიც ფიქსირებულია  და ის ზემოდან ერთვის ბგერას. ესპანურის მახვილი გამოუსადეგარია ქართულისთვის. შესაბამისად ქართველმა, რომელმაც ესპანური ენა და მისი ლინგვისტური წესები არ იცის სხვადასხვა ესპანურენოვან ტოპონიმსა, თუ ანთროპონიმს დამახინჯებულად გამოთქვამს.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ka-GE" dirty="0">
                <a:latin typeface="Sylfaen" panose="010A050205030603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ka-GE" dirty="0">
                <a:latin typeface="Sylfaen" panose="010A0502050306030303" pitchFamily="18" charset="0"/>
                <a:ea typeface="Calibri" panose="020F0502020204030204" pitchFamily="34" charset="0"/>
                <a:cs typeface="Times New Roman" panose="02020603050405020304" pitchFamily="18" charset="0"/>
              </a:rPr>
              <a:t>მაგალითი: </a:t>
            </a:r>
            <a:r>
              <a:rPr lang="es-ES" dirty="0">
                <a:latin typeface="Sylfaen" panose="010A0502050306030303" pitchFamily="18" charset="0"/>
                <a:ea typeface="Calibri" panose="020F0502020204030204" pitchFamily="34" charset="0"/>
                <a:cs typeface="Times New Roman" panose="02020603050405020304" pitchFamily="18" charset="0"/>
              </a:rPr>
              <a:t>Málaga, Cádiz, José, Sofía, etc.</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arenR"/>
            </a:pPr>
            <a:r>
              <a:rPr lang="ka-GE" dirty="0">
                <a:latin typeface="Sylfaen" panose="010A0502050306030303" pitchFamily="18" charset="0"/>
                <a:ea typeface="Calibri" panose="020F0502020204030204" pitchFamily="34" charset="0"/>
                <a:cs typeface="Times New Roman" panose="02020603050405020304" pitchFamily="18" charset="0"/>
              </a:rPr>
              <a:t>ასო ბგერა (გრაფემა) "</a:t>
            </a:r>
            <a:r>
              <a:rPr lang="es-ES" dirty="0">
                <a:latin typeface="Sylfaen" panose="010A0502050306030303" pitchFamily="18" charset="0"/>
                <a:ea typeface="Calibri" panose="020F0502020204030204" pitchFamily="34" charset="0"/>
                <a:cs typeface="Times New Roman" panose="02020603050405020304" pitchFamily="18" charset="0"/>
              </a:rPr>
              <a:t>ñ” -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s-ES" dirty="0">
                <a:latin typeface="Sylfaen" panose="010A050205030603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arenR"/>
            </a:pPr>
            <a:r>
              <a:rPr lang="ka-GE" b="1" u="sng" dirty="0">
                <a:latin typeface="Sylfaen" panose="010A0502050306030303" pitchFamily="18" charset="0"/>
                <a:ea typeface="Calibri" panose="020F0502020204030204" pitchFamily="34" charset="0"/>
                <a:cs typeface="Times New Roman" panose="02020603050405020304" pitchFamily="18" charset="0"/>
              </a:rPr>
              <a:t>როგორ უნდა გავმოვთქვათ და გამოვხატოთ გრაფიკულად ის ტოპონიმები, სადაც გრაფემა </a:t>
            </a:r>
            <a:r>
              <a:rPr lang="es-ES" b="1" u="sng" dirty="0">
                <a:latin typeface="Sylfaen" panose="010A0502050306030303" pitchFamily="18" charset="0"/>
                <a:ea typeface="Calibri" panose="020F0502020204030204" pitchFamily="34" charset="0"/>
                <a:cs typeface="Times New Roman" panose="02020603050405020304" pitchFamily="18" charset="0"/>
              </a:rPr>
              <a:t>Ñ</a:t>
            </a:r>
            <a:r>
              <a:rPr lang="ka-GE" b="1" u="sng" dirty="0">
                <a:latin typeface="Sylfaen" panose="010A0502050306030303" pitchFamily="18" charset="0"/>
                <a:ea typeface="Calibri" panose="020F0502020204030204" pitchFamily="34" charset="0"/>
                <a:cs typeface="Times New Roman" panose="02020603050405020304" pitchFamily="18" charset="0"/>
              </a:rPr>
              <a:t> - ხმოვანი - </a:t>
            </a:r>
            <a:r>
              <a:rPr lang="es-ES" b="1" u="sng" dirty="0">
                <a:latin typeface="Sylfaen" panose="010A0502050306030303" pitchFamily="18" charset="0"/>
                <a:ea typeface="Calibri" panose="020F0502020204030204" pitchFamily="34" charset="0"/>
                <a:cs typeface="Times New Roman" panose="02020603050405020304" pitchFamily="18" charset="0"/>
              </a:rPr>
              <a:t>/I/</a:t>
            </a:r>
            <a:r>
              <a:rPr lang="ka-GE" b="1" u="sng" dirty="0">
                <a:latin typeface="Sylfaen" panose="010A0502050306030303" pitchFamily="18" charset="0"/>
                <a:ea typeface="Calibri" panose="020F0502020204030204" pitchFamily="34" charset="0"/>
                <a:cs typeface="Times New Roman" panose="02020603050405020304" pitchFamily="18" charset="0"/>
              </a:rPr>
              <a:t>-ს წინ დგას.</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s-ES" b="1" u="sng" dirty="0" err="1">
                <a:solidFill>
                  <a:srgbClr val="FF0000"/>
                </a:solidFill>
                <a:latin typeface="Sylfaen" panose="010A0502050306030303" pitchFamily="18" charset="0"/>
                <a:ea typeface="Calibri" panose="020F0502020204030204" pitchFamily="34" charset="0"/>
                <a:cs typeface="Times New Roman" panose="02020603050405020304" pitchFamily="18" charset="0"/>
              </a:rPr>
              <a:t>Barañáin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arenR"/>
            </a:pPr>
            <a:r>
              <a:rPr lang="ka-GE" dirty="0">
                <a:latin typeface="Sylfaen" panose="010A0502050306030303" pitchFamily="18" charset="0"/>
                <a:ea typeface="Calibri" panose="020F0502020204030204" pitchFamily="34" charset="0"/>
                <a:cs typeface="Times New Roman" panose="02020603050405020304" pitchFamily="18" charset="0"/>
              </a:rPr>
              <a:t>არტიცლის მატარებელი საკუთარი სახელები: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s-ES" dirty="0">
                <a:latin typeface="Sylfaen" panose="010A050205030603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ka-GE" dirty="0">
                <a:latin typeface="Sylfaen" panose="010A0502050306030303" pitchFamily="18" charset="0"/>
                <a:ea typeface="Calibri" panose="020F0502020204030204" pitchFamily="34" charset="0"/>
                <a:cs typeface="Times New Roman" panose="02020603050405020304" pitchFamily="18" charset="0"/>
              </a:rPr>
              <a:t>მაგალითო: </a:t>
            </a:r>
            <a:r>
              <a:rPr lang="es-ES" dirty="0">
                <a:latin typeface="Sylfaen" panose="010A0502050306030303" pitchFamily="18" charset="0"/>
                <a:ea typeface="Calibri" panose="020F0502020204030204" pitchFamily="34" charset="0"/>
                <a:cs typeface="Times New Roman" panose="02020603050405020304" pitchFamily="18" charset="0"/>
              </a:rPr>
              <a:t>La Rioja, Los nietos (</a:t>
            </a:r>
            <a:r>
              <a:rPr lang="ka-GE" dirty="0">
                <a:latin typeface="Sylfaen" panose="010A0502050306030303" pitchFamily="18" charset="0"/>
                <a:ea typeface="Calibri" panose="020F0502020204030204" pitchFamily="34" charset="0"/>
                <a:cs typeface="Times New Roman" panose="02020603050405020304" pitchFamily="18" charset="0"/>
              </a:rPr>
              <a:t>არსებითი სახლი- </a:t>
            </a:r>
            <a:r>
              <a:rPr lang="es-ES" dirty="0">
                <a:latin typeface="Sylfaen" panose="010A0502050306030303" pitchFamily="18" charset="0"/>
                <a:ea typeface="Calibri" panose="020F0502020204030204" pitchFamily="34" charset="0"/>
                <a:cs typeface="Times New Roman" panose="02020603050405020304" pitchFamily="18" charset="0"/>
              </a:rPr>
              <a:t>nieto- </a:t>
            </a:r>
            <a:r>
              <a:rPr lang="ka-GE" dirty="0">
                <a:latin typeface="Sylfaen" panose="010A0502050306030303" pitchFamily="18" charset="0"/>
                <a:ea typeface="Calibri" panose="020F0502020204030204" pitchFamily="34" charset="0"/>
                <a:cs typeface="Times New Roman" panose="02020603050405020304" pitchFamily="18" charset="0"/>
              </a:rPr>
              <a:t>შვილიშვილი</a:t>
            </a:r>
            <a:r>
              <a:rPr lang="es-ES" dirty="0">
                <a:latin typeface="Sylfaen" panose="010A0502050306030303" pitchFamily="18" charset="0"/>
                <a:ea typeface="Calibri" panose="020F0502020204030204" pitchFamily="34" charset="0"/>
                <a:cs typeface="Times New Roman" panose="02020603050405020304" pitchFamily="18" charset="0"/>
              </a:rPr>
              <a:t>)</a:t>
            </a:r>
            <a:r>
              <a:rPr lang="ka-GE" dirty="0">
                <a:latin typeface="Sylfaen" panose="010A0502050306030303" pitchFamily="18"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s-ES" dirty="0">
                <a:latin typeface="Sylfaen" panose="010A0502050306030303" pitchFamily="18" charset="0"/>
                <a:ea typeface="Calibri" panose="020F0502020204030204" pitchFamily="34" charset="0"/>
                <a:cs typeface="Times New Roman" panose="02020603050405020304" pitchFamily="18" charset="0"/>
              </a:rPr>
              <a:t>La Costa-Occidental, La Coruña, La Habana, etc.</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s-ES" dirty="0">
                <a:latin typeface="Sylfaen" panose="010A050205030603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arenR"/>
            </a:pPr>
            <a:r>
              <a:rPr lang="ka-GE" dirty="0">
                <a:latin typeface="Sylfaen" panose="010A0502050306030303" pitchFamily="18" charset="0"/>
                <a:ea typeface="Calibri" panose="020F0502020204030204" pitchFamily="34" charset="0"/>
                <a:cs typeface="Times New Roman" panose="02020603050405020304" pitchFamily="18" charset="0"/>
              </a:rPr>
              <a:t>გრაფემა </a:t>
            </a:r>
            <a:r>
              <a:rPr lang="es-ES" dirty="0">
                <a:latin typeface="Sylfaen" panose="010A0502050306030303" pitchFamily="18" charset="0"/>
                <a:ea typeface="Calibri" panose="020F0502020204030204" pitchFamily="34" charset="0"/>
                <a:cs typeface="Times New Roman" panose="02020603050405020304" pitchFamily="18" charset="0"/>
              </a:rPr>
              <a:t>- </a:t>
            </a:r>
            <a:r>
              <a:rPr lang="es-ES" dirty="0" smtClean="0">
                <a:latin typeface="Sylfaen" panose="010A0502050306030303" pitchFamily="18" charset="0"/>
                <a:ea typeface="Calibri" panose="020F0502020204030204" pitchFamily="34" charset="0"/>
                <a:cs typeface="Times New Roman" panose="02020603050405020304" pitchFamily="18" charset="0"/>
              </a:rPr>
              <a:t>“h” </a:t>
            </a:r>
            <a:r>
              <a:rPr lang="ka-GE" dirty="0">
                <a:latin typeface="Sylfaen" panose="010A0502050306030303" pitchFamily="18" charset="0"/>
                <a:ea typeface="Calibri" panose="020F0502020204030204" pitchFamily="34" charset="0"/>
                <a:cs typeface="Times New Roman" panose="02020603050405020304" pitchFamily="18" charset="0"/>
              </a:rPr>
              <a:t>ესპანუეროვან საკუთარ სახელებში დ მისი კორექთული გადმოტანა ქართულ ენაში</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s-ES" dirty="0">
                <a:latin typeface="Sylfaen" panose="010A050205030603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ka-GE" dirty="0">
                <a:latin typeface="Sylfaen" panose="010A0502050306030303" pitchFamily="18" charset="0"/>
                <a:ea typeface="Calibri" panose="020F0502020204030204" pitchFamily="34" charset="0"/>
                <a:cs typeface="Times New Roman" panose="02020603050405020304" pitchFamily="18" charset="0"/>
              </a:rPr>
              <a:t>მაგალითი: </a:t>
            </a:r>
            <a:r>
              <a:rPr lang="es-ES" dirty="0">
                <a:latin typeface="Sylfaen" panose="010A0502050306030303" pitchFamily="18" charset="0"/>
                <a:ea typeface="Calibri" panose="020F0502020204030204" pitchFamily="34" charset="0"/>
                <a:cs typeface="Times New Roman" panose="02020603050405020304" pitchFamily="18" charset="0"/>
              </a:rPr>
              <a:t>Huelva</a:t>
            </a:r>
            <a:r>
              <a:rPr lang="ka-GE" dirty="0">
                <a:latin typeface="Sylfaen" panose="010A0502050306030303" pitchFamily="18" charset="0"/>
                <a:ea typeface="Calibri" panose="020F0502020204030204" pitchFamily="34" charset="0"/>
                <a:cs typeface="Times New Roman" panose="02020603050405020304" pitchFamily="18" charset="0"/>
              </a:rPr>
              <a:t> - უელვა</a:t>
            </a:r>
            <a:r>
              <a:rPr lang="es-ES" dirty="0">
                <a:latin typeface="Sylfaen" panose="010A0502050306030303" pitchFamily="18" charset="0"/>
                <a:ea typeface="Calibri" panose="020F0502020204030204" pitchFamily="34" charset="0"/>
                <a:cs typeface="Times New Roman" panose="02020603050405020304" pitchFamily="18" charset="0"/>
              </a:rPr>
              <a:t>, </a:t>
            </a:r>
            <a:r>
              <a:rPr lang="es-ES" dirty="0" err="1">
                <a:latin typeface="Sylfaen" panose="010A0502050306030303" pitchFamily="18" charset="0"/>
                <a:ea typeface="Calibri" panose="020F0502020204030204" pitchFamily="34" charset="0"/>
                <a:cs typeface="Times New Roman" panose="02020603050405020304" pitchFamily="18" charset="0"/>
              </a:rPr>
              <a:t>Hospitalet</a:t>
            </a:r>
            <a:r>
              <a:rPr lang="es-ES" dirty="0">
                <a:latin typeface="Sylfaen" panose="010A0502050306030303" pitchFamily="18" charset="0"/>
                <a:ea typeface="Calibri" panose="020F0502020204030204" pitchFamily="34" charset="0"/>
                <a:cs typeface="Times New Roman" panose="02020603050405020304" pitchFamily="18" charset="0"/>
              </a:rPr>
              <a:t> de Llobregat</a:t>
            </a:r>
            <a:r>
              <a:rPr lang="ka-GE" dirty="0">
                <a:latin typeface="Sylfaen" panose="010A0502050306030303" pitchFamily="18" charset="0"/>
                <a:ea typeface="Calibri" panose="020F0502020204030204" pitchFamily="34" charset="0"/>
                <a:cs typeface="Times New Roman" panose="02020603050405020304" pitchFamily="18" charset="0"/>
              </a:rPr>
              <a:t> - ოსპიტალეტ დე ლიობრეგატი, </a:t>
            </a:r>
            <a:r>
              <a:rPr lang="es-ES" dirty="0">
                <a:latin typeface="Sylfaen" panose="010A0502050306030303" pitchFamily="18" charset="0"/>
                <a:ea typeface="Calibri" panose="020F0502020204030204" pitchFamily="34" charset="0"/>
                <a:cs typeface="Times New Roman" panose="02020603050405020304" pitchFamily="18" charset="0"/>
              </a:rPr>
              <a:t>Huerta de Murcia - </a:t>
            </a:r>
            <a:r>
              <a:rPr lang="ka-GE" dirty="0">
                <a:latin typeface="Sylfaen" panose="010A0502050306030303" pitchFamily="18" charset="0"/>
                <a:ea typeface="Calibri" panose="020F0502020204030204" pitchFamily="34" charset="0"/>
                <a:cs typeface="Times New Roman" panose="02020603050405020304" pitchFamily="18" charset="0"/>
              </a:rPr>
              <a:t>უერტა დე მურსია.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ka-GE" dirty="0">
                <a:latin typeface="Sylfaen" panose="010A050205030603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0848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11277600" cy="6594241"/>
          </a:xfrm>
          <a:prstGeom prst="rect">
            <a:avLst/>
          </a:prstGeom>
        </p:spPr>
        <p:txBody>
          <a:bodyPr wrap="square">
            <a:spAutoFit/>
          </a:bodyPr>
          <a:lstStyle/>
          <a:p>
            <a:pPr lvl="0">
              <a:lnSpc>
                <a:spcPct val="107000"/>
              </a:lnSpc>
              <a:spcAft>
                <a:spcPts val="800"/>
              </a:spcAft>
            </a:pPr>
            <a:endParaRPr lang="es-ES" dirty="0" smtClean="0">
              <a:latin typeface="Sylfaen" panose="010A0502050306030303" pitchFamily="18" charset="0"/>
              <a:ea typeface="Calibri" panose="020F0502020204030204" pitchFamily="34" charset="0"/>
              <a:cs typeface="Times New Roman" panose="02020603050405020304" pitchFamily="18" charset="0"/>
            </a:endParaRPr>
          </a:p>
          <a:p>
            <a:pPr lvl="0">
              <a:lnSpc>
                <a:spcPct val="107000"/>
              </a:lnSpc>
              <a:spcAft>
                <a:spcPts val="800"/>
              </a:spcAft>
            </a:pPr>
            <a:endParaRPr lang="es-ES" dirty="0">
              <a:latin typeface="Sylfaen" panose="010A0502050306030303"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ka-GE" dirty="0" smtClean="0">
                <a:latin typeface="Sylfaen" panose="010A0502050306030303" pitchFamily="18" charset="0"/>
                <a:ea typeface="Calibri" panose="020F0502020204030204" pitchFamily="34" charset="0"/>
                <a:cs typeface="Times New Roman" panose="02020603050405020304" pitchFamily="18" charset="0"/>
              </a:rPr>
              <a:t>ასო </a:t>
            </a:r>
            <a:r>
              <a:rPr lang="ka-GE" dirty="0">
                <a:latin typeface="Sylfaen" panose="010A0502050306030303" pitchFamily="18" charset="0"/>
                <a:ea typeface="Calibri" panose="020F0502020204030204" pitchFamily="34" charset="0"/>
                <a:cs typeface="Times New Roman" panose="02020603050405020304" pitchFamily="18" charset="0"/>
              </a:rPr>
              <a:t>ბგერა (გრაფემა) S, C, Z- ესპანუეროვან საკუთარ სახელებში დ მათი სწორი გადმოტანა ქართულ ენაში.</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ka-GE" dirty="0">
                <a:latin typeface="Sylfaen" panose="010A0502050306030303" pitchFamily="18" charset="0"/>
                <a:ea typeface="Calibri" panose="020F0502020204030204" pitchFamily="34" charset="0"/>
                <a:cs typeface="Sylfaen" panose="010A0502050306030303" pitchFamily="18" charset="0"/>
              </a:rPr>
              <a:t>მაგალითი</a:t>
            </a:r>
            <a:r>
              <a:rPr lang="ka-GE" dirty="0">
                <a:latin typeface="Sylfaen" panose="010A0502050306030303" pitchFamily="18" charset="0"/>
                <a:ea typeface="Calibri" panose="020F0502020204030204" pitchFamily="34" charset="0"/>
                <a:cs typeface="Times New Roman" panose="02020603050405020304" pitchFamily="18" charset="0"/>
              </a:rPr>
              <a:t>: </a:t>
            </a:r>
            <a:r>
              <a:rPr lang="es-ES" dirty="0">
                <a:latin typeface="Sylfaen" panose="010A0502050306030303" pitchFamily="18" charset="0"/>
                <a:ea typeface="Calibri" panose="020F0502020204030204" pitchFamily="34" charset="0"/>
                <a:cs typeface="Times New Roman" panose="02020603050405020304" pitchFamily="18" charset="0"/>
              </a:rPr>
              <a:t>Zaragoza - </a:t>
            </a:r>
            <a:r>
              <a:rPr lang="ka-GE" dirty="0">
                <a:latin typeface="Sylfaen" panose="010A0502050306030303" pitchFamily="18" charset="0"/>
                <a:ea typeface="Calibri" panose="020F0502020204030204" pitchFamily="34" charset="0"/>
                <a:cs typeface="Times New Roman" panose="02020603050405020304" pitchFamily="18" charset="0"/>
              </a:rPr>
              <a:t>სარაგოსა</a:t>
            </a:r>
            <a:r>
              <a:rPr lang="es-ES" dirty="0">
                <a:latin typeface="Sylfaen" panose="010A0502050306030303" pitchFamily="18" charset="0"/>
                <a:ea typeface="Calibri" panose="020F0502020204030204" pitchFamily="34" charset="0"/>
                <a:cs typeface="Times New Roman" panose="02020603050405020304" pitchFamily="18" charset="0"/>
              </a:rPr>
              <a:t>, Cáceres</a:t>
            </a:r>
            <a:r>
              <a:rPr lang="ka-GE" dirty="0">
                <a:latin typeface="Sylfaen" panose="010A0502050306030303" pitchFamily="18" charset="0"/>
                <a:ea typeface="Calibri" panose="020F0502020204030204" pitchFamily="34" charset="0"/>
                <a:cs typeface="Times New Roman" panose="02020603050405020304" pitchFamily="18" charset="0"/>
              </a:rPr>
              <a:t> - კასერესი </a:t>
            </a:r>
            <a:endParaRPr lang="es-ES" dirty="0" smtClean="0">
              <a:latin typeface="Sylfaen" panose="010A0502050306030303" pitchFamily="18" charset="0"/>
              <a:ea typeface="Calibri" panose="020F0502020204030204" pitchFamily="34" charset="0"/>
              <a:cs typeface="Times New Roman" panose="02020603050405020304" pitchFamily="18" charset="0"/>
            </a:endParaRPr>
          </a:p>
          <a:p>
            <a:pPr lvl="0"/>
            <a:r>
              <a:rPr lang="ka-GE" dirty="0"/>
              <a:t>შედგენილი ესპანურენოვანი ტოპონიმები, რომლებიც ერთნაირად გამოითქმის და სხვასხვანაირად იწერება.</a:t>
            </a:r>
            <a:endParaRPr lang="en-US" dirty="0"/>
          </a:p>
          <a:p>
            <a:r>
              <a:rPr lang="ka-GE" dirty="0"/>
              <a:t>      მაგალითი: </a:t>
            </a:r>
            <a:r>
              <a:rPr lang="es-ES" dirty="0" err="1"/>
              <a:t>Laguardia</a:t>
            </a:r>
            <a:r>
              <a:rPr lang="es-ES" dirty="0"/>
              <a:t> - </a:t>
            </a:r>
            <a:r>
              <a:rPr lang="ka-GE" dirty="0"/>
              <a:t>ლაგვარდია</a:t>
            </a:r>
            <a:r>
              <a:rPr lang="es-ES" dirty="0"/>
              <a:t>(La Rioja)</a:t>
            </a:r>
            <a:r>
              <a:rPr lang="ka-GE" dirty="0"/>
              <a:t>, </a:t>
            </a:r>
            <a:r>
              <a:rPr lang="es-ES" dirty="0"/>
              <a:t>La Guardia -  </a:t>
            </a:r>
            <a:r>
              <a:rPr lang="ka-GE" dirty="0"/>
              <a:t>ლაგვარდია</a:t>
            </a:r>
            <a:r>
              <a:rPr lang="es-ES" dirty="0"/>
              <a:t> (Galicia)</a:t>
            </a:r>
            <a:r>
              <a:rPr lang="ka-GE" dirty="0"/>
              <a:t>.</a:t>
            </a:r>
            <a:endParaRPr lang="en-US" dirty="0"/>
          </a:p>
          <a:p>
            <a:pPr lvl="0"/>
            <a:r>
              <a:rPr lang="ka-GE" dirty="0"/>
              <a:t>ასო ბგერა (გრაფემა) B,V- სწორი გამოთქმა პოზიციური ვარიანტის მიხედვით. </a:t>
            </a:r>
            <a:endParaRPr lang="en-US" dirty="0"/>
          </a:p>
          <a:p>
            <a:r>
              <a:rPr lang="ka-GE" dirty="0"/>
              <a:t>მაგალითი: </a:t>
            </a:r>
            <a:r>
              <a:rPr lang="es-ES" dirty="0"/>
              <a:t>Barcelona - </a:t>
            </a:r>
            <a:r>
              <a:rPr lang="ka-GE" dirty="0"/>
              <a:t>ბარსელონა, </a:t>
            </a:r>
            <a:r>
              <a:rPr lang="es-ES" dirty="0"/>
              <a:t>Valencia - </a:t>
            </a:r>
            <a:r>
              <a:rPr lang="ka-GE" dirty="0"/>
              <a:t>ვალენსია</a:t>
            </a:r>
            <a:r>
              <a:rPr lang="es-ES" dirty="0"/>
              <a:t>.</a:t>
            </a:r>
            <a:endParaRPr lang="en-US" dirty="0"/>
          </a:p>
          <a:p>
            <a:r>
              <a:rPr lang="es-ES" dirty="0"/>
              <a:t> </a:t>
            </a:r>
            <a:endParaRPr lang="en-US" dirty="0"/>
          </a:p>
          <a:p>
            <a:pPr lvl="0"/>
            <a:r>
              <a:rPr lang="ka-GE" dirty="0"/>
              <a:t>ფონემა /</a:t>
            </a:r>
            <a:r>
              <a:rPr lang="es-ES" dirty="0"/>
              <a:t>QUI</a:t>
            </a:r>
            <a:r>
              <a:rPr lang="ka-GE" dirty="0"/>
              <a:t>/ და </a:t>
            </a:r>
            <a:r>
              <a:rPr lang="es-ES" dirty="0"/>
              <a:t>/QUE/ - </a:t>
            </a:r>
            <a:r>
              <a:rPr lang="ka-GE" dirty="0"/>
              <a:t>სწორი გამოთქმა ესპანურენოვან ტოპონიმებსა და ანთროპონიმების სწორი გადმოტანა ქართულ ენაზე. სწორი დაწერილობა და გამოთქმა. </a:t>
            </a:r>
            <a:endParaRPr lang="en-US" dirty="0"/>
          </a:p>
          <a:p>
            <a:pPr marL="228600">
              <a:lnSpc>
                <a:spcPct val="107000"/>
              </a:lnSpc>
              <a:spcAft>
                <a:spcPts val="800"/>
              </a:spcAft>
            </a:pPr>
            <a:endParaRPr lang="es-ES" dirty="0" smtClean="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endParaRPr lang="es-ES"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endParaRPr lang="es-ES" dirty="0" smtClean="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endParaRPr lang="es-ES"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endParaRPr lang="es-ES" dirty="0" smtClean="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endParaRPr lang="es-ES"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8070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User\Desktop\Sabakalavro\Powerpoint\596px-TSU_Logo.svg.png"/>
          <p:cNvPicPr>
            <a:picLocks noGrp="1" noChangeAspect="1" noChangeArrowheads="1"/>
          </p:cNvPicPr>
          <p:nvPr>
            <p:ph idx="1"/>
          </p:nvPr>
        </p:nvPicPr>
        <p:blipFill>
          <a:blip r:embed="rId2" cstate="print"/>
          <a:srcRect/>
          <a:stretch>
            <a:fillRect/>
          </a:stretch>
        </p:blipFill>
        <p:spPr bwMode="auto">
          <a:xfrm>
            <a:off x="304800" y="304800"/>
            <a:ext cx="4541520" cy="4572000"/>
          </a:xfrm>
          <a:prstGeom prst="rect">
            <a:avLst/>
          </a:prstGeom>
          <a:noFill/>
        </p:spPr>
      </p:pic>
      <p:sp>
        <p:nvSpPr>
          <p:cNvPr id="3" name="Title 2"/>
          <p:cNvSpPr>
            <a:spLocks noGrp="1"/>
          </p:cNvSpPr>
          <p:nvPr>
            <p:ph type="title"/>
          </p:nvPr>
        </p:nvSpPr>
        <p:spPr>
          <a:xfrm>
            <a:off x="2209800" y="4876800"/>
            <a:ext cx="8001000" cy="1295400"/>
          </a:xfrm>
        </p:spPr>
        <p:txBody>
          <a:bodyPr/>
          <a:lstStyle/>
          <a:p>
            <a:r>
              <a:rPr lang="ka-GE" b="1" dirty="0" smtClean="0">
                <a:solidFill>
                  <a:schemeClr val="bg1"/>
                </a:solidFill>
                <a:effectLst>
                  <a:outerShdw blurRad="38100" dist="38100" dir="2700000" algn="tl">
                    <a:srgbClr val="000000">
                      <a:alpha val="43137"/>
                    </a:srgbClr>
                  </a:outerShdw>
                </a:effectLst>
              </a:rPr>
              <a:t>გმადლობთ ყურადღებისთვის!</a:t>
            </a:r>
            <a:endParaRPr lang="en-US" b="1" dirty="0">
              <a:solidFill>
                <a:schemeClr val="bg1"/>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3009" y="1085850"/>
            <a:ext cx="5395491" cy="34099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pa-politico053.jpg"/>
          <p:cNvPicPr>
            <a:picLocks noGrp="1" noChangeAspect="1"/>
          </p:cNvPicPr>
          <p:nvPr>
            <p:ph idx="1"/>
          </p:nvPr>
        </p:nvPicPr>
        <p:blipFill>
          <a:blip r:embed="rId2" cstate="print"/>
          <a:stretch>
            <a:fillRect/>
          </a:stretch>
        </p:blipFill>
        <p:spPr>
          <a:xfrm>
            <a:off x="3733801" y="1066801"/>
            <a:ext cx="5363753" cy="3442859"/>
          </a:xfrm>
        </p:spPr>
      </p:pic>
      <p:sp>
        <p:nvSpPr>
          <p:cNvPr id="2" name="Title 1"/>
          <p:cNvSpPr>
            <a:spLocks noGrp="1"/>
          </p:cNvSpPr>
          <p:nvPr>
            <p:ph type="title"/>
          </p:nvPr>
        </p:nvSpPr>
        <p:spPr>
          <a:xfrm>
            <a:off x="2514600" y="274638"/>
            <a:ext cx="8153400" cy="715962"/>
          </a:xfrm>
        </p:spPr>
        <p:txBody>
          <a:bodyPr>
            <a:noAutofit/>
          </a:bodyPr>
          <a:lstStyle/>
          <a:p>
            <a:pPr algn="ctr"/>
            <a:r>
              <a:rPr lang="ka-GE" sz="3600" b="1" dirty="0" smtClean="0">
                <a:solidFill>
                  <a:schemeClr val="bg1"/>
                </a:solidFill>
                <a:effectLst>
                  <a:outerShdw blurRad="38100" dist="38100" dir="2700000" algn="tl">
                    <a:srgbClr val="000000">
                      <a:alpha val="43137"/>
                    </a:srgbClr>
                  </a:outerShdw>
                </a:effectLst>
              </a:rPr>
              <a:t/>
            </a:r>
            <a:br>
              <a:rPr lang="ka-GE" sz="3600" b="1" dirty="0" smtClean="0">
                <a:solidFill>
                  <a:schemeClr val="bg1"/>
                </a:solidFill>
                <a:effectLst>
                  <a:outerShdw blurRad="38100" dist="38100" dir="2700000" algn="tl">
                    <a:srgbClr val="000000">
                      <a:alpha val="43137"/>
                    </a:srgbClr>
                  </a:outerShdw>
                </a:effectLst>
              </a:rPr>
            </a:br>
            <a:r>
              <a:rPr lang="ka-GE" sz="3600" b="1" dirty="0">
                <a:solidFill>
                  <a:schemeClr val="bg1"/>
                </a:solidFill>
                <a:effectLst>
                  <a:outerShdw blurRad="38100" dist="38100" dir="2700000" algn="tl">
                    <a:srgbClr val="000000">
                      <a:alpha val="43137"/>
                    </a:srgbClr>
                  </a:outerShdw>
                </a:effectLst>
              </a:rPr>
              <a:t/>
            </a:r>
            <a:br>
              <a:rPr lang="ka-GE" sz="3600" b="1" dirty="0">
                <a:solidFill>
                  <a:schemeClr val="bg1"/>
                </a:solidFill>
                <a:effectLst>
                  <a:outerShdw blurRad="38100" dist="38100" dir="2700000" algn="tl">
                    <a:srgbClr val="000000">
                      <a:alpha val="43137"/>
                    </a:srgbClr>
                  </a:outerShdw>
                </a:effectLst>
              </a:rPr>
            </a:br>
            <a:r>
              <a:rPr lang="ka-GE" sz="3600" b="1" dirty="0" smtClean="0">
                <a:solidFill>
                  <a:schemeClr val="bg1"/>
                </a:solidFill>
                <a:effectLst>
                  <a:outerShdw blurRad="38100" dist="38100" dir="2700000" algn="tl">
                    <a:srgbClr val="000000">
                      <a:alpha val="43137"/>
                    </a:srgbClr>
                  </a:outerShdw>
                </a:effectLst>
              </a:rPr>
              <a:t/>
            </a:r>
            <a:br>
              <a:rPr lang="ka-GE" sz="3600" b="1" dirty="0" smtClean="0">
                <a:solidFill>
                  <a:schemeClr val="bg1"/>
                </a:solidFill>
                <a:effectLst>
                  <a:outerShdw blurRad="38100" dist="38100" dir="2700000" algn="tl">
                    <a:srgbClr val="000000">
                      <a:alpha val="43137"/>
                    </a:srgbClr>
                  </a:outerShdw>
                </a:effectLst>
              </a:rPr>
            </a:br>
            <a:r>
              <a:rPr lang="ka-GE" sz="3600" b="1" dirty="0">
                <a:solidFill>
                  <a:schemeClr val="bg1"/>
                </a:solidFill>
                <a:effectLst>
                  <a:outerShdw blurRad="38100" dist="38100" dir="2700000" algn="tl">
                    <a:srgbClr val="000000">
                      <a:alpha val="43137"/>
                    </a:srgbClr>
                  </a:outerShdw>
                </a:effectLst>
              </a:rPr>
              <a:t/>
            </a:r>
            <a:br>
              <a:rPr lang="ka-GE" sz="3600" b="1" dirty="0">
                <a:solidFill>
                  <a:schemeClr val="bg1"/>
                </a:solidFill>
                <a:effectLst>
                  <a:outerShdw blurRad="38100" dist="38100" dir="2700000" algn="tl">
                    <a:srgbClr val="000000">
                      <a:alpha val="43137"/>
                    </a:srgbClr>
                  </a:outerShdw>
                </a:effectLst>
              </a:rPr>
            </a:br>
            <a:r>
              <a:rPr lang="ka-GE" sz="3600" b="1" dirty="0" smtClean="0">
                <a:solidFill>
                  <a:schemeClr val="bg1"/>
                </a:solidFill>
                <a:effectLst>
                  <a:outerShdw blurRad="38100" dist="38100" dir="2700000" algn="tl">
                    <a:srgbClr val="000000">
                      <a:alpha val="43137"/>
                    </a:srgbClr>
                  </a:outerShdw>
                </a:effectLst>
              </a:rPr>
              <a:t/>
            </a:r>
            <a:br>
              <a:rPr lang="ka-GE" sz="3600" b="1" dirty="0" smtClean="0">
                <a:solidFill>
                  <a:schemeClr val="bg1"/>
                </a:solidFill>
                <a:effectLst>
                  <a:outerShdw blurRad="38100" dist="38100" dir="2700000" algn="tl">
                    <a:srgbClr val="000000">
                      <a:alpha val="43137"/>
                    </a:srgbClr>
                  </a:outerShdw>
                </a:effectLst>
              </a:rPr>
            </a:br>
            <a:r>
              <a:rPr lang="ka-GE" sz="3600" b="1" dirty="0">
                <a:solidFill>
                  <a:schemeClr val="bg1"/>
                </a:solidFill>
                <a:effectLst>
                  <a:outerShdw blurRad="38100" dist="38100" dir="2700000" algn="tl">
                    <a:srgbClr val="000000">
                      <a:alpha val="43137"/>
                    </a:srgbClr>
                  </a:outerShdw>
                </a:effectLst>
              </a:rPr>
              <a:t/>
            </a:r>
            <a:br>
              <a:rPr lang="ka-GE" sz="3600" b="1" dirty="0">
                <a:solidFill>
                  <a:schemeClr val="bg1"/>
                </a:solidFill>
                <a:effectLst>
                  <a:outerShdw blurRad="38100" dist="38100" dir="2700000" algn="tl">
                    <a:srgbClr val="000000">
                      <a:alpha val="43137"/>
                    </a:srgbClr>
                  </a:outerShdw>
                </a:effectLst>
              </a:rPr>
            </a:br>
            <a:r>
              <a:rPr lang="ka-GE" sz="3600" b="1" dirty="0" smtClean="0">
                <a:solidFill>
                  <a:schemeClr val="bg1"/>
                </a:solidFill>
                <a:effectLst>
                  <a:outerShdw blurRad="38100" dist="38100" dir="2700000" algn="tl">
                    <a:srgbClr val="000000">
                      <a:alpha val="43137"/>
                    </a:srgbClr>
                  </a:outerShdw>
                </a:effectLst>
              </a:rPr>
              <a:t/>
            </a:r>
            <a:br>
              <a:rPr lang="ka-GE" sz="3600" b="1" dirty="0" smtClean="0">
                <a:solidFill>
                  <a:schemeClr val="bg1"/>
                </a:solidFill>
                <a:effectLst>
                  <a:outerShdw blurRad="38100" dist="38100" dir="2700000" algn="tl">
                    <a:srgbClr val="000000">
                      <a:alpha val="43137"/>
                    </a:srgbClr>
                  </a:outerShdw>
                </a:effectLst>
              </a:rPr>
            </a:br>
            <a:r>
              <a:rPr lang="ka-GE" sz="3600" b="1" dirty="0">
                <a:solidFill>
                  <a:schemeClr val="bg1"/>
                </a:solidFill>
                <a:effectLst>
                  <a:outerShdw blurRad="38100" dist="38100" dir="2700000" algn="tl">
                    <a:srgbClr val="000000">
                      <a:alpha val="43137"/>
                    </a:srgbClr>
                  </a:outerShdw>
                </a:effectLst>
              </a:rPr>
              <a:t/>
            </a:r>
            <a:br>
              <a:rPr lang="ka-GE" sz="3600" b="1" dirty="0">
                <a:solidFill>
                  <a:schemeClr val="bg1"/>
                </a:solidFill>
                <a:effectLst>
                  <a:outerShdw blurRad="38100" dist="38100" dir="2700000" algn="tl">
                    <a:srgbClr val="000000">
                      <a:alpha val="43137"/>
                    </a:srgbClr>
                  </a:outerShdw>
                </a:effectLst>
              </a:rPr>
            </a:br>
            <a:r>
              <a:rPr lang="ka-GE" sz="3600" b="1" dirty="0" smtClean="0">
                <a:solidFill>
                  <a:schemeClr val="bg1"/>
                </a:solidFill>
                <a:effectLst>
                  <a:outerShdw blurRad="38100" dist="38100" dir="2700000" algn="tl">
                    <a:srgbClr val="000000">
                      <a:alpha val="43137"/>
                    </a:srgbClr>
                  </a:outerShdw>
                </a:effectLst>
              </a:rPr>
              <a:t/>
            </a:r>
            <a:br>
              <a:rPr lang="ka-GE" sz="3600" b="1" dirty="0" smtClean="0">
                <a:solidFill>
                  <a:schemeClr val="bg1"/>
                </a:solidFill>
                <a:effectLst>
                  <a:outerShdw blurRad="38100" dist="38100" dir="2700000" algn="tl">
                    <a:srgbClr val="000000">
                      <a:alpha val="43137"/>
                    </a:srgbClr>
                  </a:outerShdw>
                </a:effectLst>
              </a:rPr>
            </a:br>
            <a:r>
              <a:rPr lang="ka-GE" sz="3600" b="1" dirty="0">
                <a:solidFill>
                  <a:schemeClr val="bg1"/>
                </a:solidFill>
                <a:effectLst>
                  <a:outerShdw blurRad="38100" dist="38100" dir="2700000" algn="tl">
                    <a:srgbClr val="000000">
                      <a:alpha val="43137"/>
                    </a:srgbClr>
                  </a:outerShdw>
                </a:effectLst>
              </a:rPr>
              <a:t/>
            </a:r>
            <a:br>
              <a:rPr lang="ka-GE" sz="3600" b="1" dirty="0">
                <a:solidFill>
                  <a:schemeClr val="bg1"/>
                </a:solidFill>
                <a:effectLst>
                  <a:outerShdw blurRad="38100" dist="38100" dir="2700000" algn="tl">
                    <a:srgbClr val="000000">
                      <a:alpha val="43137"/>
                    </a:srgbClr>
                  </a:outerShdw>
                </a:effectLst>
              </a:rPr>
            </a:br>
            <a:r>
              <a:rPr lang="ka-GE" sz="2800" b="1" dirty="0" smtClean="0">
                <a:solidFill>
                  <a:schemeClr val="bg1"/>
                </a:solidFill>
                <a:effectLst>
                  <a:outerShdw blurRad="38100" dist="38100" dir="2700000" algn="tl">
                    <a:srgbClr val="000000">
                      <a:alpha val="43137"/>
                    </a:srgbClr>
                  </a:outerShdw>
                </a:effectLst>
              </a:rPr>
              <a:t>ესპანური </a:t>
            </a:r>
            <a:r>
              <a:rPr lang="ka-GE" sz="2800" b="1" dirty="0">
                <a:solidFill>
                  <a:schemeClr val="bg1"/>
                </a:solidFill>
                <a:effectLst>
                  <a:outerShdw blurRad="38100" dist="38100" dir="2700000" algn="tl">
                    <a:srgbClr val="000000">
                      <a:alpha val="43137"/>
                    </a:srgbClr>
                  </a:outerShdw>
                </a:effectLst>
              </a:rPr>
              <a:t>ტოპონიმების თარგმანის პრობლემა</a:t>
            </a:r>
            <a:endParaRPr lang="en-US" sz="2800" b="1" dirty="0">
              <a:solidFill>
                <a:schemeClr val="bg1"/>
              </a:solidFill>
              <a:effectLst>
                <a:outerShdw blurRad="38100" dist="38100" dir="2700000" algn="tl">
                  <a:srgbClr val="000000">
                    <a:alpha val="43137"/>
                  </a:srgbClr>
                </a:outerShdw>
              </a:effectLst>
            </a:endParaRPr>
          </a:p>
        </p:txBody>
      </p:sp>
      <p:sp>
        <p:nvSpPr>
          <p:cNvPr id="52225" name="Rectangle 1"/>
          <p:cNvSpPr>
            <a:spLocks noChangeArrowheads="1"/>
          </p:cNvSpPr>
          <p:nvPr/>
        </p:nvSpPr>
        <p:spPr bwMode="auto">
          <a:xfrm>
            <a:off x="2514600" y="5028097"/>
            <a:ext cx="8153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0050" indent="-400050" fontAlgn="base">
              <a:lnSpc>
                <a:spcPct val="150000"/>
              </a:lnSpc>
              <a:spcBef>
                <a:spcPct val="0"/>
              </a:spcBef>
              <a:spcAft>
                <a:spcPct val="0"/>
              </a:spcAft>
              <a:buFontTx/>
              <a:buAutoNum type="romanUcPeriod"/>
            </a:pPr>
            <a:r>
              <a:rPr lang="ka-GE" dirty="0">
                <a:latin typeface="Sylfaen" pitchFamily="18" charset="0"/>
                <a:ea typeface="Calibri" pitchFamily="34" charset="0"/>
                <a:cs typeface="Times New Roman" pitchFamily="18" charset="0"/>
              </a:rPr>
              <a:t>ტოპონიმიკა და მისი კვლევის საგანი</a:t>
            </a:r>
          </a:p>
          <a:p>
            <a:pPr marL="400050" indent="-400050" fontAlgn="base">
              <a:lnSpc>
                <a:spcPct val="150000"/>
              </a:lnSpc>
              <a:spcBef>
                <a:spcPct val="0"/>
              </a:spcBef>
              <a:spcAft>
                <a:spcPct val="0"/>
              </a:spcAft>
              <a:buFontTx/>
              <a:buAutoNum type="romanUcPeriod"/>
            </a:pPr>
            <a:r>
              <a:rPr lang="ka-GE" dirty="0" smtClean="0"/>
              <a:t>ტოპონიმების </a:t>
            </a:r>
            <a:r>
              <a:rPr lang="ka-GE" dirty="0"/>
              <a:t>თარგმანის სპეციფიკა და ხერხები.</a:t>
            </a:r>
            <a:endParaRPr lang="en-US" dirty="0"/>
          </a:p>
          <a:p>
            <a:pPr marL="400050" indent="-400050" algn="ctr" fontAlgn="base">
              <a:spcBef>
                <a:spcPct val="0"/>
              </a:spcBef>
              <a:spcAft>
                <a:spcPct val="0"/>
              </a:spcAft>
              <a:buFontTx/>
              <a:buAutoNum type="romanUcPeriod"/>
            </a:pPr>
            <a:endParaRPr lang="ka-GE"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ka-GE" sz="1800" b="1" u="sng" dirty="0"/>
              <a:t>ონომასტიკა</a:t>
            </a:r>
            <a:r>
              <a:rPr lang="ka-GE" sz="1800" dirty="0"/>
              <a:t>  არის ენათმეცნიერების ერთ-ერთი დარგი, რომელიც საკუთარ სახელებს შეისწავლის. იმის მიხედვით, თუ რა ტიპის სახელს შეისწავლის, ონომასტიკა შეგვიძლია სხვადასხვა დარგებად დავყოთ.</a:t>
            </a:r>
          </a:p>
          <a:p>
            <a:endParaRPr lang="ka-GE" sz="1800" dirty="0"/>
          </a:p>
          <a:p>
            <a:r>
              <a:rPr lang="ka-GE" sz="1800" dirty="0" smtClean="0"/>
              <a:t>ონომასტიკის </a:t>
            </a:r>
            <a:r>
              <a:rPr lang="ka-GE" sz="1800" dirty="0"/>
              <a:t>ერთ-ერთი დარგია </a:t>
            </a:r>
            <a:r>
              <a:rPr lang="ka-GE" sz="1800" b="1" u="sng" dirty="0"/>
              <a:t>ტოპონიმიკა</a:t>
            </a:r>
            <a:r>
              <a:rPr lang="ka-GE" sz="1800" dirty="0"/>
              <a:t>, რომელიც  იკვლევს  გეოგრაფიულ სახელებს, მათ ფუნქციონირებას, მნიშვნელობასა და წარმოშობას, სტრუქტურას, გავრცელების არეალსა და განვითარებას</a:t>
            </a:r>
            <a:r>
              <a:rPr lang="ka-GE" sz="1800" dirty="0" smtClean="0"/>
              <a:t>.</a:t>
            </a:r>
            <a:endParaRPr lang="es-ES" sz="1800" dirty="0" smtClean="0"/>
          </a:p>
          <a:p>
            <a:endParaRPr lang="es-ES" sz="1800" dirty="0"/>
          </a:p>
          <a:p>
            <a:endParaRPr lang="en-US" sz="1800" dirty="0"/>
          </a:p>
        </p:txBody>
      </p:sp>
      <p:sp>
        <p:nvSpPr>
          <p:cNvPr id="3" name="Title 2"/>
          <p:cNvSpPr>
            <a:spLocks noGrp="1"/>
          </p:cNvSpPr>
          <p:nvPr>
            <p:ph type="title"/>
          </p:nvPr>
        </p:nvSpPr>
        <p:spPr>
          <a:xfrm>
            <a:off x="2286000" y="152400"/>
            <a:ext cx="7924800" cy="990600"/>
          </a:xfrm>
        </p:spPr>
        <p:txBody>
          <a:bodyPr>
            <a:normAutofit/>
          </a:bodyPr>
          <a:lstStyle/>
          <a:p>
            <a:r>
              <a:rPr lang="ka-GE" sz="3200" b="1" dirty="0"/>
              <a:t>I.  ტოპონიმიკა და მისი კვლევის საგანი</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371600"/>
            <a:ext cx="8229600" cy="5334000"/>
          </a:xfrm>
        </p:spPr>
        <p:txBody>
          <a:bodyPr>
            <a:normAutofit/>
          </a:bodyPr>
          <a:lstStyle/>
          <a:p>
            <a:pPr lvl="0">
              <a:buClr>
                <a:schemeClr val="tx2">
                  <a:lumMod val="10000"/>
                </a:schemeClr>
              </a:buClr>
              <a:buFont typeface="Wingdings" pitchFamily="2" charset="2"/>
              <a:buChar char="v"/>
            </a:pPr>
            <a:r>
              <a:rPr lang="ka-GE" sz="1800" b="1" dirty="0"/>
              <a:t>ჰიდრონიმები - </a:t>
            </a:r>
            <a:r>
              <a:rPr lang="ka-GE" sz="1600" dirty="0"/>
              <a:t>სახელები, რომლებიც აღნიშნავს </a:t>
            </a:r>
          </a:p>
          <a:p>
            <a:pPr lvl="0">
              <a:buClr>
                <a:schemeClr val="tx2">
                  <a:lumMod val="10000"/>
                </a:schemeClr>
              </a:buClr>
              <a:buNone/>
            </a:pPr>
            <a:r>
              <a:rPr lang="ka-GE" sz="1600" dirty="0"/>
              <a:t>მდინარეებს, ნაკადულებს, ტბებს და წყალთან დაკავშირებულ </a:t>
            </a:r>
          </a:p>
          <a:p>
            <a:pPr lvl="0">
              <a:buClr>
                <a:schemeClr val="tx2">
                  <a:lumMod val="10000"/>
                </a:schemeClr>
              </a:buClr>
              <a:buNone/>
            </a:pPr>
            <a:r>
              <a:rPr lang="ka-GE" sz="1600" dirty="0"/>
              <a:t>ნებისმიერ ობიექტს: </a:t>
            </a:r>
            <a:r>
              <a:rPr lang="en-US" sz="1600" dirty="0" err="1"/>
              <a:t>Océano</a:t>
            </a:r>
            <a:r>
              <a:rPr lang="en-US" sz="1600" dirty="0"/>
              <a:t> Atlántico </a:t>
            </a:r>
            <a:r>
              <a:rPr lang="ka-GE" sz="1600" dirty="0"/>
              <a:t>ՙატლანტის ოკეანე՚.</a:t>
            </a:r>
          </a:p>
          <a:p>
            <a:pPr>
              <a:buClr>
                <a:schemeClr val="tx2">
                  <a:lumMod val="10000"/>
                </a:schemeClr>
              </a:buClr>
              <a:buFont typeface="Wingdings" pitchFamily="2" charset="2"/>
              <a:buChar char="v"/>
            </a:pPr>
            <a:r>
              <a:rPr lang="ka-GE" sz="1800" b="1" dirty="0"/>
              <a:t>ორონიმები</a:t>
            </a:r>
            <a:r>
              <a:rPr lang="ka-GE" sz="1800" dirty="0"/>
              <a:t> </a:t>
            </a:r>
            <a:r>
              <a:rPr lang="ka-GE" sz="1600" dirty="0"/>
              <a:t>- ზოგადი ტერმინია მთების, მთათა </a:t>
            </a:r>
          </a:p>
          <a:p>
            <a:pPr>
              <a:buClr>
                <a:schemeClr val="tx2">
                  <a:lumMod val="10000"/>
                </a:schemeClr>
              </a:buClr>
              <a:buNone/>
            </a:pPr>
            <a:r>
              <a:rPr lang="ka-GE" sz="1600" dirty="0"/>
              <a:t>სისტემების და მსგავსი გეოგრაფიული ადგილების აღსანიშნავად</a:t>
            </a:r>
            <a:r>
              <a:rPr lang="en-US" sz="1600" dirty="0"/>
              <a:t>: </a:t>
            </a:r>
            <a:endParaRPr lang="ka-GE" sz="1600" dirty="0"/>
          </a:p>
          <a:p>
            <a:pPr>
              <a:buClr>
                <a:schemeClr val="tx2">
                  <a:lumMod val="10000"/>
                </a:schemeClr>
              </a:buClr>
              <a:buNone/>
            </a:pPr>
            <a:r>
              <a:rPr lang="en-US" sz="1600" dirty="0"/>
              <a:t>Pico de </a:t>
            </a:r>
            <a:r>
              <a:rPr lang="en-US" sz="1600" dirty="0" err="1"/>
              <a:t>Teide</a:t>
            </a:r>
            <a:r>
              <a:rPr lang="en-US" sz="1600" dirty="0"/>
              <a:t> </a:t>
            </a:r>
            <a:r>
              <a:rPr lang="ka-GE" sz="1600" dirty="0"/>
              <a:t>ՙტეიდეს მწვერვალი՚.</a:t>
            </a:r>
            <a:endParaRPr lang="en-US" sz="1600" dirty="0"/>
          </a:p>
          <a:p>
            <a:pPr>
              <a:buClr>
                <a:schemeClr val="tx2">
                  <a:lumMod val="10000"/>
                </a:schemeClr>
              </a:buClr>
              <a:buFont typeface="Wingdings" pitchFamily="2" charset="2"/>
              <a:buChar char="v"/>
            </a:pPr>
            <a:r>
              <a:rPr lang="ka-GE" sz="1800" b="1" dirty="0"/>
              <a:t>ურბანონიმები</a:t>
            </a:r>
            <a:r>
              <a:rPr lang="ka-GE" sz="1600" dirty="0"/>
              <a:t> - ქალაქის ნებისმიერი </a:t>
            </a:r>
          </a:p>
          <a:p>
            <a:pPr>
              <a:buClr>
                <a:schemeClr val="tx2">
                  <a:lumMod val="10000"/>
                </a:schemeClr>
              </a:buClr>
              <a:buNone/>
            </a:pPr>
            <a:r>
              <a:rPr lang="ka-GE" sz="1600" dirty="0"/>
              <a:t>ტოპოგრაფიული ობიექტის - ქუჩის, მოედნის, შენობის, </a:t>
            </a:r>
          </a:p>
          <a:p>
            <a:pPr>
              <a:buClr>
                <a:schemeClr val="tx2">
                  <a:lumMod val="10000"/>
                </a:schemeClr>
              </a:buClr>
              <a:buNone/>
            </a:pPr>
            <a:r>
              <a:rPr lang="ka-GE" sz="1600" dirty="0"/>
              <a:t>ქვეყნის  სახელი: </a:t>
            </a:r>
            <a:r>
              <a:rPr lang="en-US" sz="1600" dirty="0"/>
              <a:t>la </a:t>
            </a:r>
            <a:r>
              <a:rPr lang="en-US" sz="1600" dirty="0" err="1"/>
              <a:t>calle</a:t>
            </a:r>
            <a:r>
              <a:rPr lang="en-US" sz="1600" dirty="0"/>
              <a:t> Concepción</a:t>
            </a:r>
            <a:r>
              <a:rPr lang="ka-GE" sz="1600" dirty="0"/>
              <a:t>  ՙკონსეპსიონის ქუჩა՚.</a:t>
            </a:r>
          </a:p>
          <a:p>
            <a:pPr>
              <a:buClr>
                <a:schemeClr val="tx2">
                  <a:lumMod val="10000"/>
                </a:schemeClr>
              </a:buClr>
              <a:buFont typeface="Wingdings" pitchFamily="2" charset="2"/>
              <a:buChar char="v"/>
            </a:pPr>
            <a:r>
              <a:rPr lang="ka-GE" sz="1800" b="1" dirty="0"/>
              <a:t>ოიკონიმები</a:t>
            </a:r>
            <a:r>
              <a:rPr lang="ka-GE" sz="1800" dirty="0"/>
              <a:t> </a:t>
            </a:r>
            <a:r>
              <a:rPr lang="ka-GE" sz="1600" dirty="0"/>
              <a:t>- ნებისმიერი დასახლების - ქალაქის, სოფლის, ავტონომიური გაერთიანების - სახელწოდება: </a:t>
            </a:r>
            <a:r>
              <a:rPr lang="en-US" sz="1600" dirty="0" err="1"/>
              <a:t>Sevilla</a:t>
            </a:r>
            <a:r>
              <a:rPr lang="en-US" sz="1600" dirty="0"/>
              <a:t> </a:t>
            </a:r>
            <a:r>
              <a:rPr lang="ka-GE" sz="1600" dirty="0"/>
              <a:t>ՙსევილია՚ .</a:t>
            </a:r>
          </a:p>
          <a:p>
            <a:pPr>
              <a:buClr>
                <a:schemeClr val="tx2">
                  <a:lumMod val="10000"/>
                </a:schemeClr>
              </a:buClr>
              <a:buNone/>
            </a:pPr>
            <a:endParaRPr lang="ka-GE" sz="1600" dirty="0"/>
          </a:p>
          <a:p>
            <a:pPr>
              <a:buClr>
                <a:schemeClr val="tx2">
                  <a:lumMod val="10000"/>
                </a:schemeClr>
              </a:buClr>
              <a:buNone/>
            </a:pPr>
            <a:endParaRPr lang="ka-GE" sz="1600" dirty="0"/>
          </a:p>
          <a:p>
            <a:pPr>
              <a:buClr>
                <a:schemeClr val="tx2">
                  <a:lumMod val="10000"/>
                </a:schemeClr>
              </a:buClr>
              <a:buNone/>
            </a:pPr>
            <a:endParaRPr lang="ka-GE" sz="1600" dirty="0"/>
          </a:p>
          <a:p>
            <a:pPr lvl="0">
              <a:buClr>
                <a:schemeClr val="tx2">
                  <a:lumMod val="10000"/>
                </a:schemeClr>
              </a:buClr>
              <a:buFont typeface="Wingdings" pitchFamily="2" charset="2"/>
              <a:buChar char="v"/>
            </a:pPr>
            <a:r>
              <a:rPr lang="ka-GE" sz="1800" b="1" dirty="0"/>
              <a:t>აგრონიმები</a:t>
            </a:r>
            <a:r>
              <a:rPr lang="ka-GE" sz="1800" dirty="0"/>
              <a:t> </a:t>
            </a:r>
            <a:r>
              <a:rPr lang="ka-GE" sz="1600" dirty="0"/>
              <a:t>- ნებისმიერი მიწის ნაკვეთის, მამულის აღმნიშვნელი სახელი: </a:t>
            </a:r>
            <a:r>
              <a:rPr lang="en-US" sz="1600" dirty="0"/>
              <a:t>Hacienda de Guadalupe </a:t>
            </a:r>
            <a:r>
              <a:rPr lang="ka-GE" sz="1600" dirty="0"/>
              <a:t>ՙგუადალუპეს მამული՚.</a:t>
            </a:r>
            <a:endParaRPr lang="en-US" sz="1600" dirty="0"/>
          </a:p>
        </p:txBody>
      </p:sp>
      <p:sp>
        <p:nvSpPr>
          <p:cNvPr id="3" name="Title 2"/>
          <p:cNvSpPr>
            <a:spLocks noGrp="1"/>
          </p:cNvSpPr>
          <p:nvPr>
            <p:ph type="title"/>
          </p:nvPr>
        </p:nvSpPr>
        <p:spPr/>
        <p:txBody>
          <a:bodyPr>
            <a:normAutofit/>
          </a:bodyPr>
          <a:lstStyle/>
          <a:p>
            <a:r>
              <a:rPr lang="ka-GE" sz="1800" b="1" dirty="0">
                <a:solidFill>
                  <a:schemeClr val="bg1"/>
                </a:solidFill>
                <a:effectLst>
                  <a:outerShdw blurRad="38100" dist="38100" dir="2700000" algn="tl">
                    <a:srgbClr val="000000">
                      <a:alpha val="43137"/>
                    </a:srgbClr>
                  </a:outerShdw>
                </a:effectLst>
              </a:rPr>
              <a:t>ენათმეცნიერები ტოპონიმიკის კლასიფიკაციას რამდენიმე ნიშნით გვთავაზობენ. მათ შორის არის ტოპონიმთა კლასიფიკაცია დასახელებული ობიექტების ბუნების მიხედვით:</a:t>
            </a:r>
            <a:endParaRPr lang="en-US" sz="1800" b="1" dirty="0">
              <a:solidFill>
                <a:schemeClr val="bg1"/>
              </a:solidFill>
              <a:effectLst>
                <a:outerShdw blurRad="38100" dist="38100" dir="2700000" algn="tl">
                  <a:srgbClr val="000000">
                    <a:alpha val="43137"/>
                  </a:srgbClr>
                </a:outerShdw>
              </a:effectLst>
            </a:endParaRPr>
          </a:p>
        </p:txBody>
      </p:sp>
      <p:pic>
        <p:nvPicPr>
          <p:cNvPr id="4" name="Picture 3" descr="_1010056.JPG"/>
          <p:cNvPicPr>
            <a:picLocks noChangeAspect="1"/>
          </p:cNvPicPr>
          <p:nvPr/>
        </p:nvPicPr>
        <p:blipFill>
          <a:blip r:embed="rId2" cstate="print"/>
          <a:stretch>
            <a:fillRect/>
          </a:stretch>
        </p:blipFill>
        <p:spPr>
          <a:xfrm>
            <a:off x="7906084" y="1219200"/>
            <a:ext cx="2540000" cy="1447800"/>
          </a:xfrm>
          <a:prstGeom prst="rect">
            <a:avLst/>
          </a:prstGeom>
        </p:spPr>
      </p:pic>
      <p:pic>
        <p:nvPicPr>
          <p:cNvPr id="5" name="Picture 4" descr="2328238085_e135255a0f_b.jpg"/>
          <p:cNvPicPr>
            <a:picLocks noChangeAspect="1"/>
          </p:cNvPicPr>
          <p:nvPr/>
        </p:nvPicPr>
        <p:blipFill>
          <a:blip r:embed="rId3" cstate="print"/>
          <a:stretch>
            <a:fillRect/>
          </a:stretch>
        </p:blipFill>
        <p:spPr>
          <a:xfrm>
            <a:off x="7772400" y="3048001"/>
            <a:ext cx="2438400" cy="1321445"/>
          </a:xfrm>
          <a:prstGeom prst="rect">
            <a:avLst/>
          </a:prstGeom>
        </p:spPr>
      </p:pic>
      <p:pic>
        <p:nvPicPr>
          <p:cNvPr id="6" name="Picture 5" descr="plaza-de-espana-sevilla.jpg_small.jpg"/>
          <p:cNvPicPr>
            <a:picLocks noChangeAspect="1"/>
          </p:cNvPicPr>
          <p:nvPr/>
        </p:nvPicPr>
        <p:blipFill>
          <a:blip r:embed="rId4" cstate="print"/>
          <a:stretch>
            <a:fillRect/>
          </a:stretch>
        </p:blipFill>
        <p:spPr>
          <a:xfrm>
            <a:off x="3810001" y="5076691"/>
            <a:ext cx="4585779" cy="71450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ka-GE" sz="2000" dirty="0"/>
              <a:t>დღესდღეობით ტოპონიმებთან და ზოგადად საკუთარ სახელებთან მიმართებაში მრავალ პრობლემას ვაწყდებით თარგმანის დროს, განსაკუთრებით ეს შეცდომები მრავლად გვხვდება დოკუმენტებში და ლიტერატურულ თარგმანებშიც. ქართულ ენაში შემოსული ესპანურენოვანი ტოპონიმები მრავალგზის გვხვდება. თუმცა გასათვალისწინებელია მრავალი ფაქტორი, მათ შორის:</a:t>
            </a:r>
            <a:endParaRPr lang="en-US" sz="2000" dirty="0"/>
          </a:p>
          <a:p>
            <a:pPr lvl="0"/>
            <a:r>
              <a:rPr lang="ka-GE" sz="2000" dirty="0"/>
              <a:t>1. რომელი ენიდან არის შემოსული ესა თუ ის ტოპონიმი - უშუალოდ ესპანური ენიდან თუ შუალედური ენის მეშვეობით (ხშირ შემთხვევაში რუსულიდან);</a:t>
            </a:r>
            <a:endParaRPr lang="en-US" sz="2000" dirty="0"/>
          </a:p>
          <a:p>
            <a:pPr lvl="0"/>
            <a:r>
              <a:rPr lang="ka-GE" sz="2000" dirty="0"/>
              <a:t>2. რა გზით არის შემოსული ( წერილობითი თუ ზეპირი);</a:t>
            </a:r>
            <a:endParaRPr lang="en-US" sz="2000" dirty="0"/>
          </a:p>
          <a:p>
            <a:pPr lvl="0"/>
            <a:r>
              <a:rPr lang="ka-GE" sz="2000" dirty="0"/>
              <a:t>3. არის თუ არა ეს გადმოტანა ტრადიციით განპირობებული და დაცულია თუ არა ამ შემთქვევაში ქართული ენის ნორმები.</a:t>
            </a:r>
            <a:endParaRPr lang="en-US" sz="2000" dirty="0"/>
          </a:p>
          <a:p>
            <a:pPr algn="ctr">
              <a:buFont typeface="Wingdings" pitchFamily="2" charset="2"/>
              <a:buChar char="q"/>
            </a:pPr>
            <a:endParaRPr lang="ka-GE" sz="2400" dirty="0"/>
          </a:p>
          <a:p>
            <a:pPr algn="ctr">
              <a:buNone/>
            </a:pPr>
            <a:endParaRPr lang="en-US" sz="2400" dirty="0"/>
          </a:p>
        </p:txBody>
      </p:sp>
      <p:sp>
        <p:nvSpPr>
          <p:cNvPr id="3" name="Title 2"/>
          <p:cNvSpPr>
            <a:spLocks noGrp="1"/>
          </p:cNvSpPr>
          <p:nvPr>
            <p:ph type="title"/>
          </p:nvPr>
        </p:nvSpPr>
        <p:spPr>
          <a:xfrm>
            <a:off x="1752600" y="152400"/>
            <a:ext cx="8686800" cy="1219200"/>
          </a:xfrm>
        </p:spPr>
        <p:txBody>
          <a:bodyPr>
            <a:normAutofit/>
          </a:bodyPr>
          <a:lstStyle/>
          <a:p>
            <a:pPr algn="ctr"/>
            <a:r>
              <a:rPr lang="en-US" sz="3600" b="1" dirty="0"/>
              <a:t>II</a:t>
            </a:r>
            <a:r>
              <a:rPr lang="ka-GE" sz="3600" b="1" dirty="0"/>
              <a:t>. </a:t>
            </a:r>
            <a:r>
              <a:rPr lang="ka-GE" sz="3200" b="1" dirty="0"/>
              <a:t>ტოპონიმების თარგმნა</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97346"/>
            <a:ext cx="11582400" cy="4662815"/>
          </a:xfrm>
          <a:prstGeom prst="rect">
            <a:avLst/>
          </a:prstGeom>
        </p:spPr>
        <p:txBody>
          <a:bodyPr wrap="square">
            <a:spAutoFit/>
          </a:bodyPr>
          <a:lstStyle/>
          <a:p>
            <a:pPr algn="just">
              <a:lnSpc>
                <a:spcPct val="150000"/>
              </a:lnSpc>
            </a:pPr>
            <a:endParaRPr lang="ka-GE" dirty="0" smtClean="0"/>
          </a:p>
          <a:p>
            <a:pPr algn="just">
              <a:lnSpc>
                <a:spcPct val="150000"/>
              </a:lnSpc>
            </a:pPr>
            <a:endParaRPr lang="ka-GE" dirty="0"/>
          </a:p>
          <a:p>
            <a:pPr algn="just">
              <a:lnSpc>
                <a:spcPct val="150000"/>
              </a:lnSpc>
            </a:pPr>
            <a:r>
              <a:rPr lang="ka-GE" dirty="0" smtClean="0"/>
              <a:t>მაგალითად</a:t>
            </a:r>
            <a:r>
              <a:rPr lang="ka-GE" dirty="0"/>
              <a:t>, ფრანგულთან მიმართებში ფრანგული გვარების გადმოტანის წესი მეტწილად დაცულია. ხშირ შემთხვევაში შუალედური ენა რუსული იყო. უმრავალეს შემთხვევებში დაცულია ორთოგრაფიული წესებიც. ესპანური საკუთარი სახელების შემთხვევაში ასევე აღინიშნება რუსული ენის როგორც შუამავალი ენის გავლენა. მაგალითად: Argand - არგანი, Bachet - ბაშე, Bonnet - ბონე , Brenier- ბრენიე, Bezout -ბეზუ, Galois -გალუა და სხვ.</a:t>
            </a:r>
          </a:p>
          <a:p>
            <a:pPr algn="just">
              <a:lnSpc>
                <a:spcPct val="150000"/>
              </a:lnSpc>
            </a:pPr>
            <a:r>
              <a:rPr lang="ka-GE" dirty="0"/>
              <a:t>ასევე ცნობილია, რომ ფრანგულ ენაში ასო </a:t>
            </a:r>
            <a:r>
              <a:rPr lang="ka-GE" b="1" dirty="0"/>
              <a:t>h</a:t>
            </a:r>
            <a:r>
              <a:rPr lang="ka-GE" dirty="0"/>
              <a:t> არ გამოითქმის, ესპანურშიც ეს ყრუ(მუნჯი) ბგერაა. ქართლშიც ფრანგულიდან შესაბამისად შემოვიდა Bruhat - ბრიუა, Duhamel - დიუამელი, Hadamard -ადამარი. იგივე მდგომარეობაა ამ ბგერასთან მიმართებაში ესპანურ ენაში: </a:t>
            </a:r>
            <a:r>
              <a:rPr lang="ka-GE" b="1" dirty="0"/>
              <a:t>h</a:t>
            </a:r>
            <a:r>
              <a:rPr lang="ka-GE" dirty="0"/>
              <a:t> (არ გამოითქმის)– Héctor - ექტორი, Huelva - უელვა, Halen -ალენი, გამონაკლისია: Honduras - ჰონდურასი, Haití - ჰაიტი, La Habana - ჰავანა.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457200"/>
            <a:ext cx="11887200" cy="6281848"/>
          </a:xfrm>
          <a:prstGeom prst="rect">
            <a:avLst/>
          </a:prstGeom>
        </p:spPr>
        <p:txBody>
          <a:bodyPr wrap="square">
            <a:spAutoFit/>
          </a:bodyPr>
          <a:lstStyle/>
          <a:p>
            <a:pPr algn="just">
              <a:lnSpc>
                <a:spcPct val="150000"/>
              </a:lnSpc>
            </a:pPr>
            <a:r>
              <a:rPr lang="ka-GE" dirty="0"/>
              <a:t>არსებობს ამასთანავე ახალი სახელმწიფოების სახელდების ორიგინალური გამოგონებები (ხერხები): ყველაზე საინტერესო მაგალითს ამ შემთხვევაში პაკისტანი წარმოადგენს, რომელიც 1948 წელს როგორ აკრონიმი ისე წარმოიქმნა, რათა ყველა მასში შემავალ ეთნიკურ უმციერობას კომფორტულად ეგრძნო თავი: მაგალითად „პ“ მომდინარეობს პუნხაბიდან, „ა“ - ავგანისტანიდან, „კ“ კაშმირიდან, „ი“ ისლამიდან, „ს“ სინდიდან და „ტან“ - ბალუჩისტანიდან.</a:t>
            </a:r>
          </a:p>
          <a:p>
            <a:pPr algn="just">
              <a:lnSpc>
                <a:spcPct val="150000"/>
              </a:lnSpc>
            </a:pPr>
            <a:r>
              <a:rPr lang="ka-GE" dirty="0"/>
              <a:t>ასეთ შემთხვევაში მთარგმნელმა უნდა მიაქციოს ყურადღება ამგვარ ცვლილებებს და პატივი სცეს არსებულ (მოქმედ) ფორმას. თაგმანის მიხედვით ტოპონიმები იყოფა ორ კატეგორიად: ენდოპონიმები (ადგილობრი ენაზე დაწერილი ტოპონიმები) და ეგზოტოპონიმები (რომლებიც შესაძლოა უბრალო ენდონიმის თარგმანი ან ადაპტაცია იყოს, ან ასევე სხვა ენაში გამოყენებული სრულიად განსხვავებული დენომინაციის იყიოს წარმოდგენილი). მაგალითად, ევრო კავშირის წევრი ქვეყნების სახელმწიფოების მრავალი დედაქალაქი ესპანურ ენაში გამოიყენება მეტ-ნაკლებად ტრადიციული ეგზონიმის სახით: Praga, Bruselas, Copenhague, Tallin, Atenas, Nicosia, Luxemburgo, La Valeta, Viena, Varsovia, Liubliana, Estocolmo, Londres. სხვა შემთხვევებში შენარჩუნებულია ენდონიმის </a:t>
            </a:r>
            <a:r>
              <a:rPr lang="ka-GE" dirty="0" smtClean="0"/>
              <a:t>სახით: Roma</a:t>
            </a:r>
            <a:r>
              <a:rPr lang="ka-GE" dirty="0"/>
              <a:t>, Vilnius, Budapest, Amsterdam, Lisboa, Bratislava, Helsinki. ზოგ შემთხვევაში განსხვავება შემოიფარგლება მხოლოდ უმნიშვნელო დიაკრიტიკული დეტალით (ნუშნით): Berlín, París, Riga.</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0266" y="381000"/>
            <a:ext cx="10972800" cy="5867400"/>
          </a:xfrm>
        </p:spPr>
        <p:txBody>
          <a:bodyPr>
            <a:normAutofit fontScale="25000" lnSpcReduction="20000"/>
          </a:bodyPr>
          <a:lstStyle/>
          <a:p>
            <a:endParaRPr lang="ka-GE" dirty="0" smtClean="0"/>
          </a:p>
          <a:p>
            <a:r>
              <a:rPr lang="ka-GE" sz="5600" b="1" dirty="0"/>
              <a:t>ტრანსკრიფცია/ტრანსლიტერაცია:</a:t>
            </a:r>
            <a:endParaRPr lang="en-US" sz="5600" dirty="0"/>
          </a:p>
          <a:p>
            <a:r>
              <a:rPr lang="ka-GE" sz="5600" b="1" dirty="0"/>
              <a:t>c</a:t>
            </a:r>
            <a:r>
              <a:rPr lang="ka-GE" sz="5600" dirty="0"/>
              <a:t> (e, i, y-ს წინ) -ს Cesar / სესარი, Andalucía / ანდალუსია, Algeciras - ალხესირასი, Asunción - ასუნსიონი</a:t>
            </a:r>
            <a:endParaRPr lang="en-US" sz="5600" dirty="0"/>
          </a:p>
          <a:p>
            <a:r>
              <a:rPr lang="ka-GE" sz="5600" b="1" dirty="0"/>
              <a:t>c</a:t>
            </a:r>
            <a:r>
              <a:rPr lang="ka-GE" sz="5600" dirty="0"/>
              <a:t> (a, o, u - ს წინ, თანხმოვნების წინ და სიტყვის ბოლოშო) – „კ“;  Jalisco / ხალისკო, Costa rica - კოსტა რიკა, Carmen - კარმენი, Cuba - კუბა.</a:t>
            </a:r>
            <a:endParaRPr lang="en-US" sz="5600" dirty="0"/>
          </a:p>
          <a:p>
            <a:r>
              <a:rPr lang="ka-GE" sz="5600" b="1" dirty="0"/>
              <a:t>Ch</a:t>
            </a:r>
            <a:r>
              <a:rPr lang="ka-GE" sz="5600" dirty="0"/>
              <a:t> - ჩ. Echeverria / ეჩევერია, Chinchilla - ჩინჩილია უნდა იყოს ჩინჩიია.</a:t>
            </a:r>
            <a:endParaRPr lang="en-US" sz="5600" dirty="0"/>
          </a:p>
          <a:p>
            <a:r>
              <a:rPr lang="ka-GE" sz="5600" b="1" dirty="0"/>
              <a:t>g</a:t>
            </a:r>
            <a:r>
              <a:rPr lang="ka-GE" sz="5600" dirty="0"/>
              <a:t> (a, o, u-ს და ტანხმოვნების წინ) / გ; Ignasio - იგნასიო, Guernica - გერნიკა</a:t>
            </a:r>
            <a:endParaRPr lang="en-US" sz="5600" dirty="0"/>
          </a:p>
          <a:p>
            <a:r>
              <a:rPr lang="ka-GE" sz="5600" b="1" dirty="0"/>
              <a:t>g</a:t>
            </a:r>
            <a:r>
              <a:rPr lang="ka-GE" sz="5600" dirty="0"/>
              <a:t> (e, i -ს წინა) -ხ; Angel - ანხელი, Algeciras - ალხესირასი, San Jorge / სან ხორხე, Lago Argentino / ლაგო არხენტინო</a:t>
            </a:r>
            <a:endParaRPr lang="en-US" sz="5600" dirty="0"/>
          </a:p>
          <a:p>
            <a:r>
              <a:rPr lang="ka-GE" sz="5600" b="1" dirty="0"/>
              <a:t>gu</a:t>
            </a:r>
            <a:r>
              <a:rPr lang="ka-GE" sz="5600" dirty="0"/>
              <a:t> (e, i –ს წინ) / გ: Guernica -გერნიკა, Miguel - მიგელი, Guillen - გილიენი, </a:t>
            </a:r>
            <a:endParaRPr lang="en-US" sz="5600" dirty="0"/>
          </a:p>
          <a:p>
            <a:r>
              <a:rPr lang="ka-GE" sz="5600" b="1" dirty="0"/>
              <a:t>gu</a:t>
            </a:r>
            <a:r>
              <a:rPr lang="ka-GE" sz="5600" dirty="0"/>
              <a:t> - გვ: Guadalajara -</a:t>
            </a:r>
            <a:r>
              <a:rPr lang="ka-GE" sz="5600" b="1" dirty="0"/>
              <a:t>გვ</a:t>
            </a:r>
            <a:r>
              <a:rPr lang="ka-GE" sz="5600" dirty="0"/>
              <a:t>ადალახარა, Guatemala - </a:t>
            </a:r>
            <a:r>
              <a:rPr lang="ka-GE" sz="5600" b="1" dirty="0"/>
              <a:t>გვ</a:t>
            </a:r>
            <a:r>
              <a:rPr lang="ka-GE" sz="5600" dirty="0"/>
              <a:t>ატემალა, Paraguay -პარა</a:t>
            </a:r>
            <a:r>
              <a:rPr lang="ka-GE" sz="5600" b="1" i="1" dirty="0"/>
              <a:t>გვ</a:t>
            </a:r>
            <a:r>
              <a:rPr lang="ka-GE" sz="5600" dirty="0"/>
              <a:t>აი</a:t>
            </a:r>
            <a:endParaRPr lang="en-US" sz="5600" dirty="0"/>
          </a:p>
          <a:p>
            <a:r>
              <a:rPr lang="ka-GE" sz="5600" b="1" dirty="0"/>
              <a:t>h</a:t>
            </a:r>
            <a:r>
              <a:rPr lang="ka-GE" sz="5600" dirty="0"/>
              <a:t> (არ გამოითქმის)– Héctor - ექტორი, Huelva - უელვა, Halen -ალენი, გამონაკლისია: Honduras - ჰონდურასი, Haití - ჰაიტი, La Habana - ჰავანა</a:t>
            </a:r>
            <a:endParaRPr lang="en-US" sz="5600" dirty="0"/>
          </a:p>
          <a:p>
            <a:r>
              <a:rPr lang="ka-GE" sz="5600" b="1" dirty="0"/>
              <a:t>J</a:t>
            </a:r>
            <a:r>
              <a:rPr lang="ka-GE" sz="5600" dirty="0"/>
              <a:t> – ხ, Juan -ხუანი, Jorge - ხორხე, José - ხოსე, Guadalajara - გვადალახარა, Jiménez - ხიმენესი</a:t>
            </a:r>
            <a:endParaRPr lang="en-US" sz="5600" dirty="0"/>
          </a:p>
          <a:p>
            <a:r>
              <a:rPr lang="ka-GE" sz="5600" b="1" dirty="0"/>
              <a:t>Lla</a:t>
            </a:r>
            <a:r>
              <a:rPr lang="ka-GE" sz="5600" dirty="0"/>
              <a:t> - ლია – Antillas - ანტილია, Valladolid - ვალიადოლიდი, Sevilla - სევილია </a:t>
            </a:r>
            <a:endParaRPr lang="en-US" sz="5600" dirty="0"/>
          </a:p>
          <a:p>
            <a:r>
              <a:rPr lang="ka-GE" sz="5600" b="1" dirty="0"/>
              <a:t>Lle</a:t>
            </a:r>
            <a:r>
              <a:rPr lang="ka-GE" sz="5600" dirty="0"/>
              <a:t> –ლიე  Rio Gallego  - რიო გალიეგო, Alle - ალიე, Valle de Cauca - ვალიე დე კაუკა </a:t>
            </a:r>
            <a:endParaRPr lang="en-US" sz="5600" dirty="0"/>
          </a:p>
          <a:p>
            <a:r>
              <a:rPr lang="ka-GE" sz="5600" b="1" dirty="0"/>
              <a:t>Llo</a:t>
            </a:r>
            <a:r>
              <a:rPr lang="ka-GE" sz="5600" dirty="0"/>
              <a:t> –ლიო  Hermosillo - ერმოსილიო, Trujillo - ტრუხილიო </a:t>
            </a:r>
            <a:endParaRPr lang="en-US" sz="5600" dirty="0"/>
          </a:p>
          <a:p>
            <a:r>
              <a:rPr lang="ka-GE" sz="5600" b="1" dirty="0"/>
              <a:t>Llu</a:t>
            </a:r>
            <a:r>
              <a:rPr lang="ka-GE" sz="5600" dirty="0"/>
              <a:t>  - ლიუ Caballuco - კაბალიუკო</a:t>
            </a:r>
            <a:endParaRPr lang="en-US" sz="5600" dirty="0"/>
          </a:p>
          <a:p>
            <a:r>
              <a:rPr lang="ka-GE" sz="5600" b="1" dirty="0"/>
              <a:t>Ña</a:t>
            </a:r>
            <a:r>
              <a:rPr lang="ka-GE" sz="5600" dirty="0"/>
              <a:t> –ნია Cataluña - კატალონია, La Coruña - ლა კორუნია</a:t>
            </a:r>
            <a:endParaRPr lang="en-US" sz="5600" dirty="0"/>
          </a:p>
          <a:p>
            <a:r>
              <a:rPr lang="ka-GE" sz="5600" b="1" dirty="0"/>
              <a:t>Ño</a:t>
            </a:r>
            <a:r>
              <a:rPr lang="ka-GE" sz="5600" dirty="0"/>
              <a:t> – ნიო, Marañón - მარანიონი</a:t>
            </a:r>
            <a:endParaRPr lang="en-US" sz="5600" dirty="0"/>
          </a:p>
          <a:p>
            <a:r>
              <a:rPr lang="ka-GE" sz="5600" b="1" dirty="0"/>
              <a:t>Ñu</a:t>
            </a:r>
            <a:r>
              <a:rPr lang="ka-GE" sz="5600" dirty="0"/>
              <a:t> – ნიუ, Bañusca -ბანიუსკა</a:t>
            </a:r>
            <a:endParaRPr lang="en-US" sz="5600" dirty="0"/>
          </a:p>
          <a:p>
            <a:r>
              <a:rPr lang="ka-GE" sz="5600" b="1" dirty="0"/>
              <a:t>Que</a:t>
            </a:r>
            <a:r>
              <a:rPr lang="ka-GE" sz="5600" dirty="0"/>
              <a:t> –კე,  Enrique - ენრიკე, Siqueiros - სიკეიროსი</a:t>
            </a:r>
            <a:endParaRPr lang="en-US" sz="5600" dirty="0"/>
          </a:p>
          <a:p>
            <a:r>
              <a:rPr lang="ka-GE" sz="5600" b="1" dirty="0"/>
              <a:t>Qui</a:t>
            </a:r>
            <a:r>
              <a:rPr lang="ka-GE" sz="5600" dirty="0"/>
              <a:t> –კი, Quintana - კინტანა, Quito - კიტო</a:t>
            </a:r>
            <a:endParaRPr lang="en-US" sz="5600" dirty="0"/>
          </a:p>
          <a:p>
            <a:r>
              <a:rPr lang="ka-GE" sz="5600" b="1" dirty="0"/>
              <a:t>S </a:t>
            </a:r>
            <a:r>
              <a:rPr lang="ka-GE" sz="5600" dirty="0"/>
              <a:t>–ს, Santa Rosa -სანტია როსა, Formosa - ფორმოსა, Rosario - როსარიო</a:t>
            </a:r>
            <a:endParaRPr lang="en-US" sz="5600" dirty="0"/>
          </a:p>
          <a:p>
            <a:r>
              <a:rPr lang="ka-GE" sz="5600" b="1" dirty="0"/>
              <a:t>x</a:t>
            </a:r>
            <a:r>
              <a:rPr lang="ka-GE" sz="5600" dirty="0"/>
              <a:t>-ს, Extremadura - ესტრემადურა</a:t>
            </a:r>
            <a:endParaRPr lang="en-US" sz="5600" dirty="0"/>
          </a:p>
          <a:p>
            <a:r>
              <a:rPr lang="ka-GE" sz="5600" b="1" dirty="0"/>
              <a:t>z </a:t>
            </a:r>
            <a:r>
              <a:rPr lang="ka-GE" sz="5600" dirty="0"/>
              <a:t>– ს, Juan Fernández - ხუან ფერნანდეს, Cádiz - კადისი, Guzmán - გუსმანი, Fortaleza - ფორტალესა, Zaragoza - სარაგოსა.</a:t>
            </a:r>
            <a:endParaRPr lang="en-US" sz="5600" dirty="0"/>
          </a:p>
          <a:p>
            <a:endParaRPr lang="en-US" sz="5600" dirty="0"/>
          </a:p>
          <a:p>
            <a:endParaRPr lang="en-US" sz="5600" dirty="0"/>
          </a:p>
        </p:txBody>
      </p:sp>
      <p:sp>
        <p:nvSpPr>
          <p:cNvPr id="3" name="Rectangle 2"/>
          <p:cNvSpPr/>
          <p:nvPr/>
        </p:nvSpPr>
        <p:spPr>
          <a:xfrm>
            <a:off x="569794" y="6229066"/>
            <a:ext cx="10820400" cy="369332"/>
          </a:xfrm>
          <a:prstGeom prst="rect">
            <a:avLst/>
          </a:prstGeom>
        </p:spPr>
        <p:txBody>
          <a:bodyPr wrap="square">
            <a:spAutoFit/>
          </a:bodyPr>
          <a:lstStyle/>
          <a:p>
            <a:r>
              <a:rPr lang="en-US" dirty="0"/>
              <a:t>http://www.sakpatenti.gov.ge/media/page_files/transliteracia.pdf</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ustom 6">
      <a:dk1>
        <a:sysClr val="windowText" lastClr="000000"/>
      </a:dk1>
      <a:lt1>
        <a:srgbClr val="000000"/>
      </a:lt1>
      <a:dk2>
        <a:srgbClr val="BDE296"/>
      </a:dk2>
      <a:lt2>
        <a:srgbClr val="EEECE1"/>
      </a:lt2>
      <a:accent1>
        <a:srgbClr val="92D050"/>
      </a:accent1>
      <a:accent2>
        <a:srgbClr val="92D050"/>
      </a:accent2>
      <a:accent3>
        <a:srgbClr val="9BBB59"/>
      </a:accent3>
      <a:accent4>
        <a:srgbClr val="8064A2"/>
      </a:accent4>
      <a:accent5>
        <a:srgbClr val="4BACC6"/>
      </a:accent5>
      <a:accent6>
        <a:srgbClr val="F79646"/>
      </a:accent6>
      <a:hlink>
        <a:srgbClr val="95B3D7"/>
      </a:hlink>
      <a:folHlink>
        <a:srgbClr val="FE66F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394</TotalTime>
  <Words>2468</Words>
  <Application>Microsoft Office PowerPoint</Application>
  <PresentationFormat>Widescreen</PresentationFormat>
  <Paragraphs>1033</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Constantia</vt:lpstr>
      <vt:lpstr>Sylfaen</vt:lpstr>
      <vt:lpstr>Times New Roman</vt:lpstr>
      <vt:lpstr>Wingdings</vt:lpstr>
      <vt:lpstr>Wingdings 2</vt:lpstr>
      <vt:lpstr>Paper</vt:lpstr>
      <vt:lpstr>ივანე  ჯავახიშვილის  სახელობის  თბილისის სახელმწიფო  უნივერსიტეტის   ჰუმანიტარულ მეცნიერებათა  ფაკულტეტი</vt:lpstr>
      <vt:lpstr>PowerPoint Presentation</vt:lpstr>
      <vt:lpstr>          ესპანური ტოპონიმების თარგმანის პრობლემა</vt:lpstr>
      <vt:lpstr>I.  ტოპონიმიკა და მისი კვლევის საგანი</vt:lpstr>
      <vt:lpstr>ენათმეცნიერები ტოპონიმიკის კლასიფიკაციას რამდენიმე ნიშნით გვთავაზობენ. მათ შორის არის ტოპონიმთა კლასიფიკაცია დასახელებული ობიექტების ბუნების მიხედვით:</vt:lpstr>
      <vt:lpstr>II. ტოპონიმების თარგმნა</vt:lpstr>
      <vt:lpstr>PowerPoint Presentation</vt:lpstr>
      <vt:lpstr>PowerPoint Presentation</vt:lpstr>
      <vt:lpstr>PowerPoint Presentation</vt:lpstr>
      <vt:lpstr>PowerPoint Presentation</vt:lpstr>
      <vt:lpstr>PowerPoint Presentation</vt:lpstr>
      <vt:lpstr> </vt:lpstr>
      <vt:lpstr>ავტონომიური ქალაქები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გმადლობთ ყურადღებისთვის!</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ივანე ჯავახიშვილის  სახელობის თბილისის სახელმწიფო უნივერსიტეტის ჰუმანიტარულ მეცნიერებათა ფაკულტეტი</dc:title>
  <dc:creator>User</dc:creator>
  <cp:lastModifiedBy>Marine Kobeshavidze</cp:lastModifiedBy>
  <cp:revision>57</cp:revision>
  <dcterms:created xsi:type="dcterms:W3CDTF">2018-07-15T08:53:18Z</dcterms:created>
  <dcterms:modified xsi:type="dcterms:W3CDTF">2018-11-19T16:16:45Z</dcterms:modified>
</cp:coreProperties>
</file>